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6858000" cx="12192000"/>
  <p:notesSz cx="6858000" cy="9144000"/>
  <p:embeddedFontLst>
    <p:embeddedFont>
      <p:font typeface="Century Gothic"/>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7" roundtripDataSignature="AMtx7mgEemJx84hh3UfqtvmsXRQAa8/Mg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FEFE6E-CC95-4B20-BE0D-C04788BCF8C9}">
  <a:tblStyle styleId="{4CFEFE6E-CC95-4B20-BE0D-C04788BCF8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CenturyGothic-bold.fntdata"/><Relationship Id="rId23" Type="http://schemas.openxmlformats.org/officeDocument/2006/relationships/font" Target="fonts/CenturyGothic-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CenturyGothic-boldItalic.fntdata"/><Relationship Id="rId25" Type="http://schemas.openxmlformats.org/officeDocument/2006/relationships/font" Target="fonts/CenturyGothic-italic.fntdata"/><Relationship Id="rId27"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19f7a0c54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g219f7a0c54a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1d6d73f36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21d6d73f36c_0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1d6aa6ec1b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1d6aa6ec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1d6d73f36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21d6d73f36c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1d6d73f36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21d6d73f36c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19f7a0c54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219f7a0c54a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19f7a0c54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19f7a0c54a_0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19f7a0c54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19f7a0c54a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1d6d73f3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21d6d73f36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1d6d73f36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g21d6d73f36c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19f7a0c54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219f7a0c54a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descr="Tag=AccentColor&#10;Flavor=Light&#10;Target=Fill" id="12" name="Google Shape;12;p13"/>
          <p:cNvSpPr/>
          <p:nvPr/>
        </p:nvSpPr>
        <p:spPr>
          <a:xfrm flipH="1">
            <a:off x="2599854" y="527562"/>
            <a:ext cx="6992292" cy="5102484"/>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3" name="Google Shape;13;p13"/>
          <p:cNvSpPr txBox="1"/>
          <p:nvPr>
            <p:ph type="ctrTitle"/>
          </p:nvPr>
        </p:nvSpPr>
        <p:spPr>
          <a:xfrm>
            <a:off x="1508760" y="1591056"/>
            <a:ext cx="5705856" cy="326440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Century Gothic"/>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13"/>
          <p:cNvSpPr txBox="1"/>
          <p:nvPr>
            <p:ph idx="1" type="subTitle"/>
          </p:nvPr>
        </p:nvSpPr>
        <p:spPr>
          <a:xfrm>
            <a:off x="1524000" y="4928616"/>
            <a:ext cx="5705856" cy="99669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lt1"/>
              </a:buClr>
              <a:buSzPts val="2400"/>
              <a:buNone/>
              <a:defRPr sz="2400" cap="none"/>
            </a:lvl1pPr>
            <a:lvl2pPr lvl="1" algn="ctr">
              <a:lnSpc>
                <a:spcPct val="100000"/>
              </a:lnSpc>
              <a:spcBef>
                <a:spcPts val="500"/>
              </a:spcBef>
              <a:spcAft>
                <a:spcPts val="0"/>
              </a:spcAft>
              <a:buClr>
                <a:schemeClr val="lt1"/>
              </a:buClr>
              <a:buSzPts val="2000"/>
              <a:buNone/>
              <a:defRPr sz="2000"/>
            </a:lvl2pPr>
            <a:lvl3pPr lvl="2" algn="ctr">
              <a:lnSpc>
                <a:spcPct val="100000"/>
              </a:lnSpc>
              <a:spcBef>
                <a:spcPts val="500"/>
              </a:spcBef>
              <a:spcAft>
                <a:spcPts val="0"/>
              </a:spcAft>
              <a:buClr>
                <a:schemeClr val="lt1"/>
              </a:buClr>
              <a:buSzPts val="1800"/>
              <a:buNone/>
              <a:defRPr sz="1800"/>
            </a:lvl3pPr>
            <a:lvl4pPr lvl="3" algn="ctr">
              <a:lnSpc>
                <a:spcPct val="100000"/>
              </a:lnSpc>
              <a:spcBef>
                <a:spcPts val="500"/>
              </a:spcBef>
              <a:spcAft>
                <a:spcPts val="0"/>
              </a:spcAft>
              <a:buClr>
                <a:schemeClr val="lt1"/>
              </a:buClr>
              <a:buSzPts val="1600"/>
              <a:buNone/>
              <a:defRPr sz="1600"/>
            </a:lvl4pPr>
            <a:lvl5pPr lvl="4" algn="ctr">
              <a:lnSpc>
                <a:spcPct val="10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5" name="Google Shape;1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85" name="Shape 85"/>
        <p:cNvGrpSpPr/>
        <p:nvPr/>
      </p:nvGrpSpPr>
      <p:grpSpPr>
        <a:xfrm>
          <a:off x="0" y="0"/>
          <a:ext cx="0" cy="0"/>
          <a:chOff x="0" y="0"/>
          <a:chExt cx="0" cy="0"/>
        </a:xfrm>
      </p:grpSpPr>
      <p:sp>
        <p:nvSpPr>
          <p:cNvPr id="86" name="Google Shape;86;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 2">
    <p:spTree>
      <p:nvGrpSpPr>
        <p:cNvPr id="89" name="Shape 89"/>
        <p:cNvGrpSpPr/>
        <p:nvPr/>
      </p:nvGrpSpPr>
      <p:grpSpPr>
        <a:xfrm>
          <a:off x="0" y="0"/>
          <a:ext cx="0" cy="0"/>
          <a:chOff x="0" y="0"/>
          <a:chExt cx="0" cy="0"/>
        </a:xfrm>
      </p:grpSpPr>
      <p:sp>
        <p:nvSpPr>
          <p:cNvPr descr="Mask ID=&#10;Mask position=bottom, center&#10;Mask family= brushstroke, landscape, wide" id="90" name="Google Shape;90;p22"/>
          <p:cNvSpPr/>
          <p:nvPr/>
        </p:nvSpPr>
        <p:spPr>
          <a:xfrm>
            <a:off x="1768100" y="-1"/>
            <a:ext cx="10423900" cy="5920155"/>
          </a:xfrm>
          <a:custGeom>
            <a:rect b="b" l="l" r="r" t="t"/>
            <a:pathLst>
              <a:path extrusionOk="0" h="5491534" w="10423900">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91" name="Google Shape;9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4" name="Shape 94"/>
        <p:cNvGrpSpPr/>
        <p:nvPr/>
      </p:nvGrpSpPr>
      <p:grpSpPr>
        <a:xfrm>
          <a:off x="0" y="0"/>
          <a:ext cx="0" cy="0"/>
          <a:chOff x="0" y="0"/>
          <a:chExt cx="0" cy="0"/>
        </a:xfrm>
      </p:grpSpPr>
      <p:sp>
        <p:nvSpPr>
          <p:cNvPr id="95" name="Google Shape;95;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2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7" name="Google Shape;9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0" name="Shape 100"/>
        <p:cNvGrpSpPr/>
        <p:nvPr/>
      </p:nvGrpSpPr>
      <p:grpSpPr>
        <a:xfrm>
          <a:off x="0" y="0"/>
          <a:ext cx="0" cy="0"/>
          <a:chOff x="0" y="0"/>
          <a:chExt cx="0" cy="0"/>
        </a:xfrm>
      </p:grpSpPr>
      <p:sp>
        <p:nvSpPr>
          <p:cNvPr id="101" name="Google Shape;101;p2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2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3" name="Google Shape;103;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descr="Tag=AccentColor&#10;Flavor=Light&#10;Target=Fill" id="25" name="Google Shape;25;p14"/>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6" name="Google Shape;26;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4"/>
          <p:cNvSpPr txBox="1"/>
          <p:nvPr>
            <p:ph idx="1" type="body"/>
          </p:nvPr>
        </p:nvSpPr>
        <p:spPr>
          <a:xfrm>
            <a:off x="838200" y="2011680"/>
            <a:ext cx="1051560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descr="Tag=AccentColor&#10;Flavor=Light&#10;Target=Fill" id="32" name="Google Shape;32;p15"/>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3" name="Google Shape;33;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5"/>
          <p:cNvSpPr txBox="1"/>
          <p:nvPr>
            <p:ph idx="1" type="body"/>
          </p:nvPr>
        </p:nvSpPr>
        <p:spPr>
          <a:xfrm>
            <a:off x="838200" y="2011680"/>
            <a:ext cx="493776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15"/>
          <p:cNvSpPr txBox="1"/>
          <p:nvPr>
            <p:ph idx="2" type="body"/>
          </p:nvPr>
        </p:nvSpPr>
        <p:spPr>
          <a:xfrm>
            <a:off x="6419088" y="2011680"/>
            <a:ext cx="4937760" cy="416052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descr="Tag=AccentColor&#10;Flavor=Light&#10;Target=Fill" id="40" name="Google Shape;40;p16"/>
          <p:cNvSpPr/>
          <p:nvPr/>
        </p:nvSpPr>
        <p:spPr>
          <a:xfrm flipH="1">
            <a:off x="1" y="315111"/>
            <a:ext cx="3021543" cy="1435442"/>
          </a:xfrm>
          <a:custGeom>
            <a:rect b="b" l="l" r="r" t="t"/>
            <a:pathLst>
              <a:path extrusionOk="0" h="1435442" w="3021543">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41" name="Google Shape;41;p1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6"/>
          <p:cNvSpPr txBox="1"/>
          <p:nvPr>
            <p:ph idx="1" type="body"/>
          </p:nvPr>
        </p:nvSpPr>
        <p:spPr>
          <a:xfrm>
            <a:off x="839788" y="2011680"/>
            <a:ext cx="49377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6"/>
          <p:cNvSpPr txBox="1"/>
          <p:nvPr>
            <p:ph idx="2" type="body"/>
          </p:nvPr>
        </p:nvSpPr>
        <p:spPr>
          <a:xfrm>
            <a:off x="839788" y="3127248"/>
            <a:ext cx="49377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6"/>
          <p:cNvSpPr txBox="1"/>
          <p:nvPr>
            <p:ph idx="3" type="body"/>
          </p:nvPr>
        </p:nvSpPr>
        <p:spPr>
          <a:xfrm>
            <a:off x="6419088" y="2011680"/>
            <a:ext cx="4937760" cy="950976"/>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800"/>
              <a:buNone/>
              <a:defRPr b="1" sz="28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6"/>
          <p:cNvSpPr txBox="1"/>
          <p:nvPr>
            <p:ph idx="4" type="body"/>
          </p:nvPr>
        </p:nvSpPr>
        <p:spPr>
          <a:xfrm>
            <a:off x="6419088" y="3127248"/>
            <a:ext cx="4937760" cy="306324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9" name="Shape 49"/>
        <p:cNvGrpSpPr/>
        <p:nvPr/>
      </p:nvGrpSpPr>
      <p:grpSpPr>
        <a:xfrm>
          <a:off x="0" y="0"/>
          <a:ext cx="0" cy="0"/>
          <a:chOff x="0" y="0"/>
          <a:chExt cx="0" cy="0"/>
        </a:xfrm>
      </p:grpSpPr>
      <p:sp>
        <p:nvSpPr>
          <p:cNvPr descr="Tag=AccentColor&#10;Flavor=Light&#10;Target=Fill" id="50" name="Google Shape;50;p17"/>
          <p:cNvSpPr/>
          <p:nvPr/>
        </p:nvSpPr>
        <p:spPr>
          <a:xfrm>
            <a:off x="4726728" y="0"/>
            <a:ext cx="7472381" cy="6858000"/>
          </a:xfrm>
          <a:custGeom>
            <a:rect b="b" l="l" r="r" t="t"/>
            <a:pathLst>
              <a:path extrusionOk="0" h="6886575" w="7472381">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1" name="Google Shape;51;p17"/>
          <p:cNvSpPr txBox="1"/>
          <p:nvPr>
            <p:ph type="title"/>
          </p:nvPr>
        </p:nvSpPr>
        <p:spPr>
          <a:xfrm>
            <a:off x="839788" y="640080"/>
            <a:ext cx="3886200" cy="295351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7"/>
          <p:cNvSpPr txBox="1"/>
          <p:nvPr>
            <p:ph idx="1" type="body"/>
          </p:nvPr>
        </p:nvSpPr>
        <p:spPr>
          <a:xfrm>
            <a:off x="7059168" y="640080"/>
            <a:ext cx="4489704" cy="5596128"/>
          </a:xfrm>
          <a:prstGeom prst="rect">
            <a:avLst/>
          </a:prstGeom>
          <a:noFill/>
          <a:ln>
            <a:noFill/>
          </a:ln>
        </p:spPr>
        <p:txBody>
          <a:bodyPr anchorCtr="0" anchor="ctr" bIns="45700" lIns="91425" spcFirstLastPara="1" rIns="91425" wrap="square" tIns="45700">
            <a:normAutofit/>
          </a:bodyPr>
          <a:lstStyle>
            <a:lvl1pPr indent="-431800" lvl="0" marL="457200" algn="l">
              <a:lnSpc>
                <a:spcPct val="100000"/>
              </a:lnSpc>
              <a:spcBef>
                <a:spcPts val="1000"/>
              </a:spcBef>
              <a:spcAft>
                <a:spcPts val="0"/>
              </a:spcAft>
              <a:buClr>
                <a:schemeClr val="dk1"/>
              </a:buClr>
              <a:buSzPts val="3200"/>
              <a:buChar char="•"/>
              <a:defRPr sz="3200"/>
            </a:lvl1pPr>
            <a:lvl2pPr indent="-406400" lvl="1" marL="914400" algn="l">
              <a:lnSpc>
                <a:spcPct val="100000"/>
              </a:lnSpc>
              <a:spcBef>
                <a:spcPts val="500"/>
              </a:spcBef>
              <a:spcAft>
                <a:spcPts val="0"/>
              </a:spcAft>
              <a:buClr>
                <a:schemeClr val="dk1"/>
              </a:buClr>
              <a:buSzPts val="2800"/>
              <a:buChar char="•"/>
              <a:defRPr sz="2800"/>
            </a:lvl2pPr>
            <a:lvl3pPr indent="-381000" lvl="2" marL="1371600" algn="l">
              <a:lnSpc>
                <a:spcPct val="100000"/>
              </a:lnSpc>
              <a:spcBef>
                <a:spcPts val="500"/>
              </a:spcBef>
              <a:spcAft>
                <a:spcPts val="0"/>
              </a:spcAft>
              <a:buClr>
                <a:schemeClr val="dk1"/>
              </a:buClr>
              <a:buSzPts val="2400"/>
              <a:buChar char="•"/>
              <a:defRPr sz="2400"/>
            </a:lvl3pPr>
            <a:lvl4pPr indent="-355600" lvl="3" marL="1828800" algn="l">
              <a:lnSpc>
                <a:spcPct val="100000"/>
              </a:lnSpc>
              <a:spcBef>
                <a:spcPts val="500"/>
              </a:spcBef>
              <a:spcAft>
                <a:spcPts val="0"/>
              </a:spcAft>
              <a:buClr>
                <a:schemeClr val="dk1"/>
              </a:buClr>
              <a:buSzPts val="2000"/>
              <a:buChar char="•"/>
              <a:defRPr sz="2000"/>
            </a:lvl4pPr>
            <a:lvl5pPr indent="-355600" lvl="4" marL="2286000" algn="l">
              <a:lnSpc>
                <a:spcPct val="10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3" name="Google Shape;53;p17"/>
          <p:cNvSpPr txBox="1"/>
          <p:nvPr>
            <p:ph idx="2" type="body"/>
          </p:nvPr>
        </p:nvSpPr>
        <p:spPr>
          <a:xfrm>
            <a:off x="839788" y="3776472"/>
            <a:ext cx="3886200" cy="246888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1600"/>
              <a:buNone/>
              <a:defRPr sz="1600"/>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4" name="Google Shape;5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57" name="Shape 57"/>
        <p:cNvGrpSpPr/>
        <p:nvPr/>
      </p:nvGrpSpPr>
      <p:grpSpPr>
        <a:xfrm>
          <a:off x="0" y="0"/>
          <a:ext cx="0" cy="0"/>
          <a:chOff x="0" y="0"/>
          <a:chExt cx="0" cy="0"/>
        </a:xfrm>
      </p:grpSpPr>
      <p:sp>
        <p:nvSpPr>
          <p:cNvPr descr="Tag=AccentColor&#10;Flavor=Light&#10;Target=Fill" id="58" name="Google Shape;58;p18"/>
          <p:cNvSpPr/>
          <p:nvPr/>
        </p:nvSpPr>
        <p:spPr>
          <a:xfrm>
            <a:off x="684965" y="1332237"/>
            <a:ext cx="5263732" cy="3841102"/>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9" name="Google Shape;59;p18"/>
          <p:cNvSpPr txBox="1"/>
          <p:nvPr>
            <p:ph type="title"/>
          </p:nvPr>
        </p:nvSpPr>
        <p:spPr>
          <a:xfrm>
            <a:off x="1399032" y="2523744"/>
            <a:ext cx="3831336" cy="1453896"/>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3200"/>
              <a:buFont typeface="Century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8"/>
          <p:cNvSpPr/>
          <p:nvPr>
            <p:ph idx="2" type="pic"/>
          </p:nvPr>
        </p:nvSpPr>
        <p:spPr>
          <a:xfrm>
            <a:off x="6711696" y="640079"/>
            <a:ext cx="4837176" cy="5568696"/>
          </a:xfrm>
          <a:prstGeom prst="rect">
            <a:avLst/>
          </a:prstGeom>
          <a:noFill/>
          <a:ln>
            <a:noFill/>
          </a:ln>
        </p:spPr>
      </p:sp>
      <p:sp>
        <p:nvSpPr>
          <p:cNvPr id="61" name="Google Shape;61;p18"/>
          <p:cNvSpPr txBox="1"/>
          <p:nvPr>
            <p:ph idx="1" type="body"/>
          </p:nvPr>
        </p:nvSpPr>
        <p:spPr>
          <a:xfrm>
            <a:off x="1655064" y="4087368"/>
            <a:ext cx="3319272" cy="649224"/>
          </a:xfrm>
          <a:prstGeom prst="rect">
            <a:avLst/>
          </a:prstGeom>
          <a:noFill/>
          <a:ln>
            <a:noFill/>
          </a:ln>
        </p:spPr>
        <p:txBody>
          <a:bodyPr anchorCtr="0" anchor="t"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000"/>
              <a:buNone/>
              <a:defRPr sz="2000" cap="none"/>
            </a:lvl1pPr>
            <a:lvl2pPr indent="-228600" lvl="1" marL="914400" algn="l">
              <a:lnSpc>
                <a:spcPct val="100000"/>
              </a:lnSpc>
              <a:spcBef>
                <a:spcPts val="500"/>
              </a:spcBef>
              <a:spcAft>
                <a:spcPts val="0"/>
              </a:spcAft>
              <a:buClr>
                <a:schemeClr val="dk1"/>
              </a:buClr>
              <a:buSzPts val="1400"/>
              <a:buNone/>
              <a:defRPr sz="1400"/>
            </a:lvl2pPr>
            <a:lvl3pPr indent="-228600" lvl="2" marL="1371600" algn="l">
              <a:lnSpc>
                <a:spcPct val="100000"/>
              </a:lnSpc>
              <a:spcBef>
                <a:spcPts val="500"/>
              </a:spcBef>
              <a:spcAft>
                <a:spcPts val="0"/>
              </a:spcAft>
              <a:buClr>
                <a:schemeClr val="dk1"/>
              </a:buClr>
              <a:buSzPts val="1200"/>
              <a:buNone/>
              <a:defRPr sz="1200"/>
            </a:lvl3pPr>
            <a:lvl4pPr indent="-228600" lvl="3" marL="1828800" algn="l">
              <a:lnSpc>
                <a:spcPct val="100000"/>
              </a:lnSpc>
              <a:spcBef>
                <a:spcPts val="500"/>
              </a:spcBef>
              <a:spcAft>
                <a:spcPts val="0"/>
              </a:spcAft>
              <a:buClr>
                <a:schemeClr val="dk1"/>
              </a:buClr>
              <a:buSzPts val="1000"/>
              <a:buNone/>
              <a:defRPr sz="1000"/>
            </a:lvl4pPr>
            <a:lvl5pPr indent="-228600" lvl="4" marL="2286000" algn="l">
              <a:lnSpc>
                <a:spcPct val="10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5" name="Shape 65"/>
        <p:cNvGrpSpPr/>
        <p:nvPr/>
      </p:nvGrpSpPr>
      <p:grpSpPr>
        <a:xfrm>
          <a:off x="0" y="0"/>
          <a:ext cx="0" cy="0"/>
          <a:chOff x="0" y="0"/>
          <a:chExt cx="0" cy="0"/>
        </a:xfrm>
      </p:grpSpPr>
      <p:sp>
        <p:nvSpPr>
          <p:cNvPr descr="Tag=AccentColor&#10;Flavor=Light&#10;Target=Fill" id="66" name="Google Shape;66;p12"/>
          <p:cNvSpPr/>
          <p:nvPr/>
        </p:nvSpPr>
        <p:spPr>
          <a:xfrm flipH="1">
            <a:off x="2599854" y="527562"/>
            <a:ext cx="6992292" cy="5102484"/>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67" name="Google Shape;67;p12"/>
          <p:cNvSpPr txBox="1"/>
          <p:nvPr>
            <p:ph type="ctrTitle"/>
          </p:nvPr>
        </p:nvSpPr>
        <p:spPr>
          <a:xfrm>
            <a:off x="1508760" y="1591056"/>
            <a:ext cx="5705856" cy="326440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Century Gothic"/>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2"/>
          <p:cNvSpPr txBox="1"/>
          <p:nvPr>
            <p:ph idx="1" type="subTitle"/>
          </p:nvPr>
        </p:nvSpPr>
        <p:spPr>
          <a:xfrm>
            <a:off x="1524000" y="4928616"/>
            <a:ext cx="5705856" cy="99669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Clr>
                <a:schemeClr val="dk1"/>
              </a:buClr>
              <a:buSzPts val="2400"/>
              <a:buNone/>
              <a:defRPr sz="2400" cap="none"/>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9" name="Google Shape;69;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descr="Tag=AccentColor&#10;Flavor=Light&#10;Target=Fill" id="73" name="Google Shape;73;p19"/>
          <p:cNvSpPr/>
          <p:nvPr/>
        </p:nvSpPr>
        <p:spPr>
          <a:xfrm>
            <a:off x="7209816" y="0"/>
            <a:ext cx="4143984" cy="5747660"/>
          </a:xfrm>
          <a:custGeom>
            <a:rect b="b" l="l" r="r" t="t"/>
            <a:pathLst>
              <a:path extrusionOk="0" h="5956080" w="384375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74" name="Google Shape;74;p19"/>
          <p:cNvSpPr txBox="1"/>
          <p:nvPr>
            <p:ph type="title"/>
          </p:nvPr>
        </p:nvSpPr>
        <p:spPr>
          <a:xfrm>
            <a:off x="831850" y="1078991"/>
            <a:ext cx="5266944" cy="3136392"/>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Century Gothic"/>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9"/>
          <p:cNvSpPr txBox="1"/>
          <p:nvPr>
            <p:ph idx="1" type="body"/>
          </p:nvPr>
        </p:nvSpPr>
        <p:spPr>
          <a:xfrm>
            <a:off x="831850" y="4279392"/>
            <a:ext cx="5266944"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sz="2400" cap="none">
                <a:solidFill>
                  <a:schemeClr val="dk1"/>
                </a:solidFill>
              </a:defRPr>
            </a:lvl1pPr>
            <a:lvl2pPr indent="-228600" lvl="1" marL="914400" algn="l">
              <a:lnSpc>
                <a:spcPct val="100000"/>
              </a:lnSpc>
              <a:spcBef>
                <a:spcPts val="500"/>
              </a:spcBef>
              <a:spcAft>
                <a:spcPts val="0"/>
              </a:spcAft>
              <a:buClr>
                <a:srgbClr val="888888"/>
              </a:buClr>
              <a:buSzPts val="2000"/>
              <a:buNone/>
              <a:defRPr sz="2000">
                <a:solidFill>
                  <a:srgbClr val="888888"/>
                </a:solidFill>
              </a:defRPr>
            </a:lvl2pPr>
            <a:lvl3pPr indent="-228600" lvl="2" marL="1371600" algn="l">
              <a:lnSpc>
                <a:spcPct val="100000"/>
              </a:lnSpc>
              <a:spcBef>
                <a:spcPts val="500"/>
              </a:spcBef>
              <a:spcAft>
                <a:spcPts val="0"/>
              </a:spcAft>
              <a:buClr>
                <a:srgbClr val="888888"/>
              </a:buClr>
              <a:buSzPts val="1800"/>
              <a:buNone/>
              <a:defRPr sz="1800">
                <a:solidFill>
                  <a:srgbClr val="888888"/>
                </a:solidFill>
              </a:defRPr>
            </a:lvl3pPr>
            <a:lvl4pPr indent="-228600" lvl="3" marL="1828800" algn="l">
              <a:lnSpc>
                <a:spcPct val="100000"/>
              </a:lnSpc>
              <a:spcBef>
                <a:spcPts val="500"/>
              </a:spcBef>
              <a:spcAft>
                <a:spcPts val="0"/>
              </a:spcAft>
              <a:buClr>
                <a:srgbClr val="888888"/>
              </a:buClr>
              <a:buSzPts val="1600"/>
              <a:buNone/>
              <a:defRPr sz="1600">
                <a:solidFill>
                  <a:srgbClr val="888888"/>
                </a:solidFill>
              </a:defRPr>
            </a:lvl4pPr>
            <a:lvl5pPr indent="-228600" lvl="4" marL="2286000" algn="l">
              <a:lnSpc>
                <a:spcPct val="10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6" name="Google Shape;7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 name="Shape 79"/>
        <p:cNvGrpSpPr/>
        <p:nvPr/>
      </p:nvGrpSpPr>
      <p:grpSpPr>
        <a:xfrm>
          <a:off x="0" y="0"/>
          <a:ext cx="0" cy="0"/>
          <a:chOff x="0" y="0"/>
          <a:chExt cx="0" cy="0"/>
        </a:xfrm>
      </p:grpSpPr>
      <p:sp>
        <p:nvSpPr>
          <p:cNvPr descr="Tag=AccentColor&#10;Flavor=Light&#10;Target=Fill" id="80" name="Google Shape;80;p20"/>
          <p:cNvSpPr/>
          <p:nvPr/>
        </p:nvSpPr>
        <p:spPr>
          <a:xfrm flipH="1">
            <a:off x="1969639" y="181596"/>
            <a:ext cx="8252722" cy="6022258"/>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81" name="Google Shape;81;p20"/>
          <p:cNvSpPr txBox="1"/>
          <p:nvPr>
            <p:ph type="title"/>
          </p:nvPr>
        </p:nvSpPr>
        <p:spPr>
          <a:xfrm>
            <a:off x="2843784" y="1572768"/>
            <a:ext cx="6501384" cy="4096512"/>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dk1"/>
              </a:buClr>
              <a:buSzPts val="4000"/>
              <a:buFont typeface="Century Gothic"/>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2.xml"/><Relationship Id="rId10" Type="http://schemas.openxmlformats.org/officeDocument/2006/relationships/slideLayout" Target="../slideLayouts/slideLayout11.xml"/><Relationship Id="rId13" Type="http://schemas.openxmlformats.org/officeDocument/2006/relationships/theme" Target="../theme/theme2.xml"/><Relationship Id="rId12" Type="http://schemas.openxmlformats.org/officeDocument/2006/relationships/slideLayout" Target="../slideLayouts/slideLayout13.xml"/><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slideLayout" Target="../slideLayouts/slideLayout4.xml"/><Relationship Id="rId4" Type="http://schemas.openxmlformats.org/officeDocument/2006/relationships/slideLayout" Target="../slideLayouts/slideLayout5.xml"/><Relationship Id="rId9" Type="http://schemas.openxmlformats.org/officeDocument/2006/relationships/slideLayout" Target="../slideLayouts/slideLayout10.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lt1"/>
              </a:buClr>
              <a:buSzPts val="2800"/>
              <a:buFont typeface="Arial"/>
              <a:buChar char="•"/>
              <a:defRPr b="0" i="0" sz="2800" u="none" cap="none" strike="noStrike">
                <a:solidFill>
                  <a:schemeClr val="lt1"/>
                </a:solidFill>
                <a:latin typeface="Century Gothic"/>
                <a:ea typeface="Century Gothic"/>
                <a:cs typeface="Century Gothic"/>
                <a:sym typeface="Century Gothic"/>
              </a:defRPr>
            </a:lvl1pPr>
            <a:lvl2pPr indent="-381000" lvl="1" marL="914400" marR="0" rtl="0" algn="l">
              <a:lnSpc>
                <a:spcPct val="100000"/>
              </a:lnSpc>
              <a:spcBef>
                <a:spcPts val="5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2pPr>
            <a:lvl3pPr indent="-355600" lvl="2" marL="1371600" marR="0" rtl="0" algn="l">
              <a:lnSpc>
                <a:spcPct val="100000"/>
              </a:lnSpc>
              <a:spcBef>
                <a:spcPts val="5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indent="-342900" lvl="3" marL="1828800" marR="0" rtl="0" algn="l">
              <a:lnSpc>
                <a:spcPct val="10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4pPr>
            <a:lvl5pPr indent="-342900" lvl="4" marL="2286000" marR="0" rtl="0" algn="l">
              <a:lnSpc>
                <a:spcPct val="10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9pPr>
          </a:lstStyle>
          <a:p/>
        </p:txBody>
      </p:sp>
      <p:sp>
        <p:nvSpPr>
          <p:cNvPr id="8" name="Google Shape;8;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9" name="Google Shape;9;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0" name="Google Shape;10;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entury Gothic"/>
                <a:ea typeface="Century Gothic"/>
                <a:cs typeface="Century Gothic"/>
                <a:sym typeface="Century Gothic"/>
              </a:defRPr>
            </a:lvl1pPr>
            <a:lvl2pPr indent="0" lvl="1" marL="0" marR="0" rtl="0" algn="r">
              <a:spcBef>
                <a:spcPts val="0"/>
              </a:spcBef>
              <a:buNone/>
              <a:defRPr b="0" i="0" sz="1200" u="none" cap="none" strike="noStrike">
                <a:solidFill>
                  <a:schemeClr val="lt1"/>
                </a:solidFill>
                <a:latin typeface="Century Gothic"/>
                <a:ea typeface="Century Gothic"/>
                <a:cs typeface="Century Gothic"/>
                <a:sym typeface="Century Gothic"/>
              </a:defRPr>
            </a:lvl2pPr>
            <a:lvl3pPr indent="0" lvl="2" marL="0" marR="0" rtl="0" algn="r">
              <a:spcBef>
                <a:spcPts val="0"/>
              </a:spcBef>
              <a:buNone/>
              <a:defRPr b="0" i="0" sz="1200" u="none" cap="none" strike="noStrike">
                <a:solidFill>
                  <a:schemeClr val="lt1"/>
                </a:solidFill>
                <a:latin typeface="Century Gothic"/>
                <a:ea typeface="Century Gothic"/>
                <a:cs typeface="Century Gothic"/>
                <a:sym typeface="Century Gothic"/>
              </a:defRPr>
            </a:lvl3pPr>
            <a:lvl4pPr indent="0" lvl="3" marL="0" marR="0" rtl="0" algn="r">
              <a:spcBef>
                <a:spcPts val="0"/>
              </a:spcBef>
              <a:buNone/>
              <a:defRPr b="0" i="0" sz="1200" u="none" cap="none" strike="noStrike">
                <a:solidFill>
                  <a:schemeClr val="lt1"/>
                </a:solidFill>
                <a:latin typeface="Century Gothic"/>
                <a:ea typeface="Century Gothic"/>
                <a:cs typeface="Century Gothic"/>
                <a:sym typeface="Century Gothic"/>
              </a:defRPr>
            </a:lvl4pPr>
            <a:lvl5pPr indent="0" lvl="4" marL="0" marR="0" rtl="0" algn="r">
              <a:spcBef>
                <a:spcPts val="0"/>
              </a:spcBef>
              <a:buNone/>
              <a:defRPr b="0" i="0" sz="1200" u="none" cap="none" strike="noStrike">
                <a:solidFill>
                  <a:schemeClr val="lt1"/>
                </a:solidFill>
                <a:latin typeface="Century Gothic"/>
                <a:ea typeface="Century Gothic"/>
                <a:cs typeface="Century Gothic"/>
                <a:sym typeface="Century Gothic"/>
              </a:defRPr>
            </a:lvl5pPr>
            <a:lvl6pPr indent="0" lvl="5" marL="0" marR="0" rtl="0" algn="r">
              <a:spcBef>
                <a:spcPts val="0"/>
              </a:spcBef>
              <a:buNone/>
              <a:defRPr b="0" i="0" sz="1200" u="none" cap="none" strike="noStrike">
                <a:solidFill>
                  <a:schemeClr val="lt1"/>
                </a:solidFill>
                <a:latin typeface="Century Gothic"/>
                <a:ea typeface="Century Gothic"/>
                <a:cs typeface="Century Gothic"/>
                <a:sym typeface="Century Gothic"/>
              </a:defRPr>
            </a:lvl6pPr>
            <a:lvl7pPr indent="0" lvl="6" marL="0" marR="0" rtl="0" algn="r">
              <a:spcBef>
                <a:spcPts val="0"/>
              </a:spcBef>
              <a:buNone/>
              <a:defRPr b="0" i="0" sz="1200" u="none" cap="none" strike="noStrike">
                <a:solidFill>
                  <a:schemeClr val="lt1"/>
                </a:solidFill>
                <a:latin typeface="Century Gothic"/>
                <a:ea typeface="Century Gothic"/>
                <a:cs typeface="Century Gothic"/>
                <a:sym typeface="Century Gothic"/>
              </a:defRPr>
            </a:lvl7pPr>
            <a:lvl8pPr indent="0" lvl="7" marL="0" marR="0" rtl="0" algn="r">
              <a:spcBef>
                <a:spcPts val="0"/>
              </a:spcBef>
              <a:buNone/>
              <a:defRPr b="0" i="0" sz="1200" u="none" cap="none" strike="noStrike">
                <a:solidFill>
                  <a:schemeClr val="lt1"/>
                </a:solidFill>
                <a:latin typeface="Century Gothic"/>
                <a:ea typeface="Century Gothic"/>
                <a:cs typeface="Century Gothic"/>
                <a:sym typeface="Century Gothic"/>
              </a:defRPr>
            </a:lvl8pPr>
            <a:lvl9pPr indent="0" lvl="8" marL="0" marR="0" rtl="0" algn="r">
              <a:spcBef>
                <a:spcPts val="0"/>
              </a:spcBef>
              <a:buNone/>
              <a:defRPr b="0" i="0" sz="12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 name="Shape 18"/>
        <p:cNvGrpSpPr/>
        <p:nvPr/>
      </p:nvGrpSpPr>
      <p:grpSpPr>
        <a:xfrm>
          <a:off x="0" y="0"/>
          <a:ext cx="0" cy="0"/>
          <a:chOff x="0" y="0"/>
          <a:chExt cx="0" cy="0"/>
        </a:xfrm>
      </p:grpSpPr>
      <p:sp>
        <p:nvSpPr>
          <p:cNvPr id="19" name="Google Shape;19;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Century Gothic"/>
              <a:buNone/>
              <a:defRPr b="0" i="0" sz="40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chemeClr val="dk1"/>
              </a:buClr>
              <a:buSzPts val="2800"/>
              <a:buFont typeface="Arial"/>
              <a:buChar char="•"/>
              <a:defRPr b="0" i="0" sz="2800" u="none" cap="none" strike="noStrike">
                <a:solidFill>
                  <a:schemeClr val="dk1"/>
                </a:solidFill>
                <a:latin typeface="Century Gothic"/>
                <a:ea typeface="Century Gothic"/>
                <a:cs typeface="Century Gothic"/>
                <a:sym typeface="Century Gothic"/>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 name="Google Shape;2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2" name="Google Shape;2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23" name="Google Shape;2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rgbClr val="888888"/>
                </a:solidFill>
                <a:latin typeface="Century Gothic"/>
                <a:ea typeface="Century Gothic"/>
                <a:cs typeface="Century Gothic"/>
                <a:sym typeface="Century Gothic"/>
              </a:defRPr>
            </a:lvl1pPr>
            <a:lvl2pPr indent="0" lvl="1" marL="0" marR="0" rtl="0" algn="r">
              <a:spcBef>
                <a:spcPts val="0"/>
              </a:spcBef>
              <a:buNone/>
              <a:defRPr b="0" sz="1200" u="none">
                <a:solidFill>
                  <a:srgbClr val="888888"/>
                </a:solidFill>
                <a:latin typeface="Century Gothic"/>
                <a:ea typeface="Century Gothic"/>
                <a:cs typeface="Century Gothic"/>
                <a:sym typeface="Century Gothic"/>
              </a:defRPr>
            </a:lvl2pPr>
            <a:lvl3pPr indent="0" lvl="2" marL="0" marR="0" rtl="0" algn="r">
              <a:spcBef>
                <a:spcPts val="0"/>
              </a:spcBef>
              <a:buNone/>
              <a:defRPr b="0" sz="1200" u="none">
                <a:solidFill>
                  <a:srgbClr val="888888"/>
                </a:solidFill>
                <a:latin typeface="Century Gothic"/>
                <a:ea typeface="Century Gothic"/>
                <a:cs typeface="Century Gothic"/>
                <a:sym typeface="Century Gothic"/>
              </a:defRPr>
            </a:lvl3pPr>
            <a:lvl4pPr indent="0" lvl="3" marL="0" marR="0" rtl="0" algn="r">
              <a:spcBef>
                <a:spcPts val="0"/>
              </a:spcBef>
              <a:buNone/>
              <a:defRPr b="0" sz="1200" u="none">
                <a:solidFill>
                  <a:srgbClr val="888888"/>
                </a:solidFill>
                <a:latin typeface="Century Gothic"/>
                <a:ea typeface="Century Gothic"/>
                <a:cs typeface="Century Gothic"/>
                <a:sym typeface="Century Gothic"/>
              </a:defRPr>
            </a:lvl4pPr>
            <a:lvl5pPr indent="0" lvl="4" marL="0" marR="0" rtl="0" algn="r">
              <a:spcBef>
                <a:spcPts val="0"/>
              </a:spcBef>
              <a:buNone/>
              <a:defRPr b="0" sz="1200" u="none">
                <a:solidFill>
                  <a:srgbClr val="888888"/>
                </a:solidFill>
                <a:latin typeface="Century Gothic"/>
                <a:ea typeface="Century Gothic"/>
                <a:cs typeface="Century Gothic"/>
                <a:sym typeface="Century Gothic"/>
              </a:defRPr>
            </a:lvl5pPr>
            <a:lvl6pPr indent="0" lvl="5" marL="0" marR="0" rtl="0" algn="r">
              <a:spcBef>
                <a:spcPts val="0"/>
              </a:spcBef>
              <a:buNone/>
              <a:defRPr b="0" sz="1200" u="none">
                <a:solidFill>
                  <a:srgbClr val="888888"/>
                </a:solidFill>
                <a:latin typeface="Century Gothic"/>
                <a:ea typeface="Century Gothic"/>
                <a:cs typeface="Century Gothic"/>
                <a:sym typeface="Century Gothic"/>
              </a:defRPr>
            </a:lvl6pPr>
            <a:lvl7pPr indent="0" lvl="6" marL="0" marR="0" rtl="0" algn="r">
              <a:spcBef>
                <a:spcPts val="0"/>
              </a:spcBef>
              <a:buNone/>
              <a:defRPr b="0" sz="1200" u="none">
                <a:solidFill>
                  <a:srgbClr val="888888"/>
                </a:solidFill>
                <a:latin typeface="Century Gothic"/>
                <a:ea typeface="Century Gothic"/>
                <a:cs typeface="Century Gothic"/>
                <a:sym typeface="Century Gothic"/>
              </a:defRPr>
            </a:lvl7pPr>
            <a:lvl8pPr indent="0" lvl="7" marL="0" marR="0" rtl="0" algn="r">
              <a:spcBef>
                <a:spcPts val="0"/>
              </a:spcBef>
              <a:buNone/>
              <a:defRPr b="0" sz="1200" u="none">
                <a:solidFill>
                  <a:srgbClr val="888888"/>
                </a:solidFill>
                <a:latin typeface="Century Gothic"/>
                <a:ea typeface="Century Gothic"/>
                <a:cs typeface="Century Gothic"/>
                <a:sym typeface="Century Gothic"/>
              </a:defRPr>
            </a:lvl8pPr>
            <a:lvl9pPr indent="0" lvl="8" marL="0" marR="0" rtl="0" algn="r">
              <a:spcBef>
                <a:spcPts val="0"/>
              </a:spcBef>
              <a:buNone/>
              <a:defRPr b="0" sz="1200" u="none">
                <a:solidFill>
                  <a:srgbClr val="888888"/>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1" Type="http://schemas.openxmlformats.org/officeDocument/2006/relationships/hyperlink" Target="https://doi.org/10.48550/arXiv.1905.12845" TargetMode="External"/><Relationship Id="rId10" Type="http://schemas.openxmlformats.org/officeDocument/2006/relationships/hyperlink" Target="https://doi.org/10.1109/MMCS.1999.779263" TargetMode="External"/><Relationship Id="rId13" Type="http://schemas.openxmlformats.org/officeDocument/2006/relationships/hyperlink" Target="http://arxiv.org/abs/1505.04597" TargetMode="External"/><Relationship Id="rId12" Type="http://schemas.openxmlformats.org/officeDocument/2006/relationships/hyperlink" Target="https://doi.org/10.48550/arXiv.2108.03581"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doi.org/10.1145/3433210.3453079" TargetMode="External"/><Relationship Id="rId4" Type="http://schemas.openxmlformats.org/officeDocument/2006/relationships/hyperlink" Target="https://doi.org/10.1007/978-3-030-03338-5_3" TargetMode="External"/><Relationship Id="rId9" Type="http://schemas.openxmlformats.org/officeDocument/2006/relationships/hyperlink" Target="https://doi.org/10.5281/zenodo.7347926" TargetMode="External"/><Relationship Id="rId15" Type="http://schemas.openxmlformats.org/officeDocument/2006/relationships/hyperlink" Target="http://arxiv.org/abs/1711.10925" TargetMode="External"/><Relationship Id="rId14" Type="http://schemas.openxmlformats.org/officeDocument/2006/relationships/hyperlink" Target="http://dx.doi.org/10.1109/iwbf.2017.7935109" TargetMode="External"/><Relationship Id="rId5" Type="http://schemas.openxmlformats.org/officeDocument/2006/relationships/hyperlink" Target="https://doi.org/10.1109/CVPR.2017.726" TargetMode="External"/><Relationship Id="rId6" Type="http://schemas.openxmlformats.org/officeDocument/2006/relationships/hyperlink" Target="https://doi.org/10.34740/KAGGLE/DSV/4926870" TargetMode="External"/><Relationship Id="rId7" Type="http://schemas.openxmlformats.org/officeDocument/2006/relationships/hyperlink" Target="https://www.copytrack.com/wp-content/uploads/2019/03/Global_Infringement_Report_2019_EN.pdf" TargetMode="External"/><Relationship Id="rId8" Type="http://schemas.openxmlformats.org/officeDocument/2006/relationships/hyperlink" Target="http://dx.doi.org/10.1109/tcsvt.2005.85874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19.jpg"/><Relationship Id="rId5" Type="http://schemas.openxmlformats.org/officeDocument/2006/relationships/image" Target="../media/image10.jpg"/><Relationship Id="rId6"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9" name="Shape 109"/>
        <p:cNvGrpSpPr/>
        <p:nvPr/>
      </p:nvGrpSpPr>
      <p:grpSpPr>
        <a:xfrm>
          <a:off x="0" y="0"/>
          <a:ext cx="0" cy="0"/>
          <a:chOff x="0" y="0"/>
          <a:chExt cx="0" cy="0"/>
        </a:xfrm>
      </p:grpSpPr>
      <p:sp>
        <p:nvSpPr>
          <p:cNvPr id="110" name="Google Shape;110;p1"/>
          <p:cNvSpPr/>
          <p:nvPr/>
        </p:nvSpPr>
        <p:spPr>
          <a:xfrm>
            <a:off x="0" y="0"/>
            <a:ext cx="12188952"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111" name="Google Shape;111;p1"/>
          <p:cNvPicPr preferRelativeResize="0"/>
          <p:nvPr/>
        </p:nvPicPr>
        <p:blipFill rotWithShape="1">
          <a:blip r:embed="rId3">
            <a:alphaModFix/>
          </a:blip>
          <a:srcRect b="16192" l="0" r="0" t="27557"/>
          <a:stretch/>
        </p:blipFill>
        <p:spPr>
          <a:xfrm>
            <a:off x="20" y="10"/>
            <a:ext cx="12191980" cy="6857990"/>
          </a:xfrm>
          <a:prstGeom prst="rect">
            <a:avLst/>
          </a:prstGeom>
          <a:noFill/>
          <a:ln>
            <a:noFill/>
          </a:ln>
        </p:spPr>
      </p:pic>
      <p:sp>
        <p:nvSpPr>
          <p:cNvPr id="112" name="Google Shape;112;p1"/>
          <p:cNvSpPr/>
          <p:nvPr/>
        </p:nvSpPr>
        <p:spPr>
          <a:xfrm flipH="1">
            <a:off x="1969639" y="181596"/>
            <a:ext cx="8252722" cy="6022258"/>
          </a:xfrm>
          <a:custGeom>
            <a:rect b="b" l="l" r="r" t="t"/>
            <a:pathLst>
              <a:path extrusionOk="0" h="5025119" w="6886274">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dk1">
              <a:alpha val="6000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113" name="Google Shape;113;p1"/>
          <p:cNvSpPr txBox="1"/>
          <p:nvPr>
            <p:ph type="ctrTitle"/>
          </p:nvPr>
        </p:nvSpPr>
        <p:spPr>
          <a:xfrm>
            <a:off x="3325473" y="1998924"/>
            <a:ext cx="5541054" cy="2213621"/>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lt1"/>
              </a:buClr>
              <a:buSzPct val="100000"/>
              <a:buFont typeface="Century Gothic"/>
              <a:buNone/>
            </a:pPr>
            <a:r>
              <a:rPr lang="en-US"/>
              <a:t>Analysis of Effective Watermarking Techniques in Images</a:t>
            </a:r>
            <a:endParaRPr/>
          </a:p>
        </p:txBody>
      </p:sp>
      <p:sp>
        <p:nvSpPr>
          <p:cNvPr id="114" name="Google Shape;114;p1"/>
          <p:cNvSpPr txBox="1"/>
          <p:nvPr>
            <p:ph idx="1" type="subTitle"/>
          </p:nvPr>
        </p:nvSpPr>
        <p:spPr>
          <a:xfrm>
            <a:off x="3880419" y="4300833"/>
            <a:ext cx="4431162" cy="1191873"/>
          </a:xfrm>
          <a:prstGeom prst="rect">
            <a:avLst/>
          </a:prstGeom>
          <a:noFill/>
          <a:ln>
            <a:noFill/>
          </a:ln>
        </p:spPr>
        <p:txBody>
          <a:bodyPr anchorCtr="0" anchor="t" bIns="45700" lIns="91425" spcFirstLastPara="1" rIns="91425" wrap="square" tIns="45700">
            <a:normAutofit fontScale="92500"/>
          </a:bodyPr>
          <a:lstStyle/>
          <a:p>
            <a:pPr indent="0" lvl="0" marL="0" rtl="0" algn="ctr">
              <a:lnSpc>
                <a:spcPct val="100000"/>
              </a:lnSpc>
              <a:spcBef>
                <a:spcPts val="0"/>
              </a:spcBef>
              <a:spcAft>
                <a:spcPts val="0"/>
              </a:spcAft>
              <a:buClr>
                <a:schemeClr val="dk1"/>
              </a:buClr>
              <a:buSzPct val="45833"/>
              <a:buFont typeface="Arial"/>
              <a:buNone/>
            </a:pPr>
            <a:r>
              <a:t/>
            </a:r>
            <a:endParaRPr/>
          </a:p>
          <a:p>
            <a:pPr indent="0" lvl="0" marL="0" rtl="0" algn="ctr">
              <a:lnSpc>
                <a:spcPct val="100000"/>
              </a:lnSpc>
              <a:spcBef>
                <a:spcPts val="0"/>
              </a:spcBef>
              <a:spcAft>
                <a:spcPts val="0"/>
              </a:spcAft>
              <a:buClr>
                <a:schemeClr val="lt1"/>
              </a:buClr>
              <a:buSzPct val="100000"/>
              <a:buNone/>
            </a:pPr>
            <a:r>
              <a:rPr lang="en-US"/>
              <a:t>Meesum Khan, Abichal Ghosh, Zuy Pham, Nikhil Bindem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219f7a0c54a_0_1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Century Gothic"/>
              <a:buNone/>
            </a:pPr>
            <a:r>
              <a:rPr lang="en-US"/>
              <a:t>Results - Watermark Removal</a:t>
            </a:r>
            <a:endParaRPr/>
          </a:p>
        </p:txBody>
      </p:sp>
      <p:sp>
        <p:nvSpPr>
          <p:cNvPr id="199" name="Google Shape;199;g219f7a0c54a_0_111"/>
          <p:cNvSpPr txBox="1"/>
          <p:nvPr>
            <p:ph idx="1" type="body"/>
          </p:nvPr>
        </p:nvSpPr>
        <p:spPr>
          <a:xfrm>
            <a:off x="838200" y="2011680"/>
            <a:ext cx="10515600" cy="41604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lang="en-US"/>
              <a:t>GANs performed considerably well</a:t>
            </a:r>
            <a:endParaRPr sz="2200"/>
          </a:p>
          <a:p>
            <a:pPr indent="-336550" lvl="1" marL="914400" rtl="0" algn="l">
              <a:spcBef>
                <a:spcPts val="0"/>
              </a:spcBef>
              <a:spcAft>
                <a:spcPts val="0"/>
              </a:spcAft>
              <a:buSzPts val="1700"/>
              <a:buChar char="•"/>
            </a:pPr>
            <a:r>
              <a:rPr lang="en-US" sz="1700"/>
              <a:t>Cannot remove the watermarks completely if some parts </a:t>
            </a:r>
            <a:endParaRPr sz="1700"/>
          </a:p>
          <a:p>
            <a:pPr indent="0" lvl="0" marL="914400" rtl="0" algn="l">
              <a:spcBef>
                <a:spcPts val="0"/>
              </a:spcBef>
              <a:spcAft>
                <a:spcPts val="0"/>
              </a:spcAft>
              <a:buNone/>
            </a:pPr>
            <a:r>
              <a:rPr lang="en-US" sz="1700"/>
              <a:t>of the watermarks are not enclosed within the boxes </a:t>
            </a:r>
            <a:endParaRPr sz="1700"/>
          </a:p>
          <a:p>
            <a:pPr indent="457200" lvl="0" marL="457200" rtl="0" algn="l">
              <a:spcBef>
                <a:spcPts val="0"/>
              </a:spcBef>
              <a:spcAft>
                <a:spcPts val="0"/>
              </a:spcAft>
              <a:buNone/>
            </a:pPr>
            <a:r>
              <a:rPr lang="en-US" sz="1700"/>
              <a:t>detected by YOLO v8</a:t>
            </a:r>
            <a:endParaRPr sz="1700"/>
          </a:p>
          <a:p>
            <a:pPr indent="-336550" lvl="1" marL="914400" rtl="0" algn="l">
              <a:spcBef>
                <a:spcPts val="0"/>
              </a:spcBef>
              <a:spcAft>
                <a:spcPts val="0"/>
              </a:spcAft>
              <a:buSzPts val="1700"/>
              <a:buChar char="•"/>
            </a:pPr>
            <a:r>
              <a:rPr lang="en-US" sz="1700"/>
              <a:t>Since the image is covered by a box rather than outline, </a:t>
            </a:r>
            <a:endParaRPr sz="1700"/>
          </a:p>
          <a:p>
            <a:pPr indent="0" lvl="0" marL="914400" rtl="0" algn="l">
              <a:spcBef>
                <a:spcPts val="0"/>
              </a:spcBef>
              <a:spcAft>
                <a:spcPts val="0"/>
              </a:spcAft>
              <a:buNone/>
            </a:pPr>
            <a:r>
              <a:rPr lang="en-US" sz="1700"/>
              <a:t>it leads to some incorrect reconstructions</a:t>
            </a:r>
            <a:endParaRPr/>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406400" lvl="0" marL="457200" rtl="0" algn="l">
              <a:lnSpc>
                <a:spcPct val="100000"/>
              </a:lnSpc>
              <a:spcBef>
                <a:spcPts val="0"/>
              </a:spcBef>
              <a:spcAft>
                <a:spcPts val="0"/>
              </a:spcAft>
              <a:buSzPts val="2800"/>
              <a:buChar char="•"/>
            </a:pPr>
            <a:r>
              <a:rPr lang="en-US"/>
              <a:t>Autoencoder</a:t>
            </a:r>
            <a:endParaRPr/>
          </a:p>
          <a:p>
            <a:pPr indent="-342900" lvl="1" marL="914400" rtl="0" algn="l">
              <a:lnSpc>
                <a:spcPct val="100000"/>
              </a:lnSpc>
              <a:spcBef>
                <a:spcPts val="0"/>
              </a:spcBef>
              <a:spcAft>
                <a:spcPts val="0"/>
              </a:spcAft>
              <a:buSzPts val="1800"/>
              <a:buChar char="•"/>
            </a:pPr>
            <a:r>
              <a:rPr lang="en-US" sz="1800"/>
              <a:t>Unable to perform as well as GAN</a:t>
            </a:r>
            <a:endParaRPr sz="1800"/>
          </a:p>
          <a:p>
            <a:pPr indent="-342900" lvl="1" marL="914400" rtl="0" algn="l">
              <a:lnSpc>
                <a:spcPct val="100000"/>
              </a:lnSpc>
              <a:spcBef>
                <a:spcPts val="0"/>
              </a:spcBef>
              <a:spcAft>
                <a:spcPts val="0"/>
              </a:spcAft>
              <a:buSzPts val="1800"/>
              <a:buChar char="•"/>
            </a:pPr>
            <a:r>
              <a:rPr lang="en-US" sz="1800"/>
              <a:t>Mostly due to the smaller depth pg the layers</a:t>
            </a:r>
            <a:endParaRPr sz="1800"/>
          </a:p>
          <a:p>
            <a:pPr indent="-342900" lvl="1" marL="914400" rtl="0" algn="l">
              <a:lnSpc>
                <a:spcPct val="100000"/>
              </a:lnSpc>
              <a:spcBef>
                <a:spcPts val="0"/>
              </a:spcBef>
              <a:spcAft>
                <a:spcPts val="0"/>
              </a:spcAft>
              <a:buSzPts val="1800"/>
              <a:buChar char="•"/>
            </a:pPr>
            <a:r>
              <a:rPr lang="en-US" sz="1800"/>
              <a:t>Doesn’t utilize as much computational power</a:t>
            </a:r>
            <a:endParaRPr sz="1800"/>
          </a:p>
        </p:txBody>
      </p:sp>
      <p:pic>
        <p:nvPicPr>
          <p:cNvPr id="200" name="Google Shape;200;g219f7a0c54a_0_111"/>
          <p:cNvPicPr preferRelativeResize="0"/>
          <p:nvPr/>
        </p:nvPicPr>
        <p:blipFill>
          <a:blip r:embed="rId3">
            <a:alphaModFix/>
          </a:blip>
          <a:stretch>
            <a:fillRect/>
          </a:stretch>
        </p:blipFill>
        <p:spPr>
          <a:xfrm>
            <a:off x="8511788" y="1013175"/>
            <a:ext cx="3512375" cy="1835725"/>
          </a:xfrm>
          <a:prstGeom prst="rect">
            <a:avLst/>
          </a:prstGeom>
          <a:noFill/>
          <a:ln>
            <a:noFill/>
          </a:ln>
        </p:spPr>
      </p:pic>
      <p:sp>
        <p:nvSpPr>
          <p:cNvPr id="201" name="Google Shape;201;g219f7a0c54a_0_111"/>
          <p:cNvSpPr txBox="1"/>
          <p:nvPr/>
        </p:nvSpPr>
        <p:spPr>
          <a:xfrm>
            <a:off x="8691463" y="2848900"/>
            <a:ext cx="3153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GAN Prediction: Left: masked image, Right: reconstructed image, part of the mountain covered by mask gets incorrectly reconstructed as sky</a:t>
            </a:r>
            <a:endParaRPr sz="1200">
              <a:latin typeface="Century Gothic"/>
              <a:ea typeface="Century Gothic"/>
              <a:cs typeface="Century Gothic"/>
              <a:sym typeface="Century Gothic"/>
            </a:endParaRPr>
          </a:p>
        </p:txBody>
      </p:sp>
      <p:pic>
        <p:nvPicPr>
          <p:cNvPr id="202" name="Google Shape;202;g219f7a0c54a_0_111"/>
          <p:cNvPicPr preferRelativeResize="0"/>
          <p:nvPr/>
        </p:nvPicPr>
        <p:blipFill rotWithShape="1">
          <a:blip r:embed="rId4">
            <a:alphaModFix/>
          </a:blip>
          <a:srcRect b="0" l="0" r="0" t="55013"/>
          <a:stretch/>
        </p:blipFill>
        <p:spPr>
          <a:xfrm>
            <a:off x="9088500" y="3772302"/>
            <a:ext cx="2358950" cy="30852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1d6d73f36c_0_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Century Gothic"/>
              <a:buNone/>
            </a:pPr>
            <a:r>
              <a:rPr lang="en-US"/>
              <a:t>Results - GANs Watermark Removal</a:t>
            </a:r>
            <a:endParaRPr/>
          </a:p>
        </p:txBody>
      </p:sp>
      <p:sp>
        <p:nvSpPr>
          <p:cNvPr id="208" name="Google Shape;208;g21d6d73f36c_0_65"/>
          <p:cNvSpPr txBox="1"/>
          <p:nvPr/>
        </p:nvSpPr>
        <p:spPr>
          <a:xfrm>
            <a:off x="756675" y="1705175"/>
            <a:ext cx="4460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latin typeface="Century Gothic"/>
                <a:ea typeface="Century Gothic"/>
                <a:cs typeface="Century Gothic"/>
                <a:sym typeface="Century Gothic"/>
              </a:rPr>
              <a:t>Image Low Opacity</a:t>
            </a:r>
            <a:endParaRPr sz="3200">
              <a:latin typeface="Century Gothic"/>
              <a:ea typeface="Century Gothic"/>
              <a:cs typeface="Century Gothic"/>
              <a:sym typeface="Century Gothic"/>
            </a:endParaRPr>
          </a:p>
        </p:txBody>
      </p:sp>
      <p:sp>
        <p:nvSpPr>
          <p:cNvPr id="209" name="Google Shape;209;g21d6d73f36c_0_65"/>
          <p:cNvSpPr txBox="1"/>
          <p:nvPr/>
        </p:nvSpPr>
        <p:spPr>
          <a:xfrm>
            <a:off x="2675000" y="5717675"/>
            <a:ext cx="372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entury Gothic"/>
                <a:ea typeface="Century Gothic"/>
                <a:cs typeface="Century Gothic"/>
                <a:sym typeface="Century Gothic"/>
              </a:rPr>
              <a:t>SSIM SCORE: 0.43</a:t>
            </a:r>
            <a:endParaRPr>
              <a:latin typeface="Century Gothic"/>
              <a:ea typeface="Century Gothic"/>
              <a:cs typeface="Century Gothic"/>
              <a:sym typeface="Century Gothic"/>
            </a:endParaRPr>
          </a:p>
        </p:txBody>
      </p:sp>
      <p:pic>
        <p:nvPicPr>
          <p:cNvPr id="210" name="Google Shape;210;g21d6d73f36c_0_65"/>
          <p:cNvPicPr preferRelativeResize="0"/>
          <p:nvPr/>
        </p:nvPicPr>
        <p:blipFill>
          <a:blip r:embed="rId3">
            <a:alphaModFix/>
          </a:blip>
          <a:stretch>
            <a:fillRect/>
          </a:stretch>
        </p:blipFill>
        <p:spPr>
          <a:xfrm>
            <a:off x="280300" y="2534675"/>
            <a:ext cx="2664275" cy="2664275"/>
          </a:xfrm>
          <a:prstGeom prst="rect">
            <a:avLst/>
          </a:prstGeom>
          <a:noFill/>
          <a:ln>
            <a:noFill/>
          </a:ln>
        </p:spPr>
      </p:pic>
      <p:pic>
        <p:nvPicPr>
          <p:cNvPr id="211" name="Google Shape;211;g21d6d73f36c_0_65"/>
          <p:cNvPicPr preferRelativeResize="0"/>
          <p:nvPr/>
        </p:nvPicPr>
        <p:blipFill>
          <a:blip r:embed="rId4">
            <a:alphaModFix/>
          </a:blip>
          <a:stretch>
            <a:fillRect/>
          </a:stretch>
        </p:blipFill>
        <p:spPr>
          <a:xfrm>
            <a:off x="3173088" y="2534675"/>
            <a:ext cx="2664275" cy="2664275"/>
          </a:xfrm>
          <a:prstGeom prst="rect">
            <a:avLst/>
          </a:prstGeom>
          <a:noFill/>
          <a:ln>
            <a:noFill/>
          </a:ln>
        </p:spPr>
      </p:pic>
      <p:pic>
        <p:nvPicPr>
          <p:cNvPr id="212" name="Google Shape;212;g21d6d73f36c_0_65"/>
          <p:cNvPicPr preferRelativeResize="0"/>
          <p:nvPr/>
        </p:nvPicPr>
        <p:blipFill>
          <a:blip r:embed="rId5">
            <a:alphaModFix/>
          </a:blip>
          <a:stretch>
            <a:fillRect/>
          </a:stretch>
        </p:blipFill>
        <p:spPr>
          <a:xfrm>
            <a:off x="6219051" y="2534687"/>
            <a:ext cx="2664275" cy="2664251"/>
          </a:xfrm>
          <a:prstGeom prst="rect">
            <a:avLst/>
          </a:prstGeom>
          <a:noFill/>
          <a:ln>
            <a:noFill/>
          </a:ln>
        </p:spPr>
      </p:pic>
      <p:pic>
        <p:nvPicPr>
          <p:cNvPr id="213" name="Google Shape;213;g21d6d73f36c_0_65"/>
          <p:cNvPicPr preferRelativeResize="0"/>
          <p:nvPr/>
        </p:nvPicPr>
        <p:blipFill>
          <a:blip r:embed="rId6">
            <a:alphaModFix/>
          </a:blip>
          <a:stretch>
            <a:fillRect/>
          </a:stretch>
        </p:blipFill>
        <p:spPr>
          <a:xfrm>
            <a:off x="9265000" y="2534687"/>
            <a:ext cx="2664275" cy="2664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1d6aa6ec1b_1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Tabulated Results</a:t>
            </a:r>
            <a:endParaRPr/>
          </a:p>
        </p:txBody>
      </p:sp>
      <p:graphicFrame>
        <p:nvGraphicFramePr>
          <p:cNvPr id="219" name="Google Shape;219;g21d6aa6ec1b_1_0"/>
          <p:cNvGraphicFramePr/>
          <p:nvPr/>
        </p:nvGraphicFramePr>
        <p:xfrm>
          <a:off x="952500" y="2286000"/>
          <a:ext cx="3000000" cy="3000000"/>
        </p:xfrm>
        <a:graphic>
          <a:graphicData uri="http://schemas.openxmlformats.org/drawingml/2006/table">
            <a:tbl>
              <a:tblPr>
                <a:noFill/>
                <a:tableStyleId>{4CFEFE6E-CC95-4B20-BE0D-C04788BCF8C9}</a:tableStyleId>
              </a:tblPr>
              <a:tblGrid>
                <a:gridCol w="5143500"/>
                <a:gridCol w="5143500"/>
              </a:tblGrid>
              <a:tr h="381000">
                <a:tc>
                  <a:txBody>
                    <a:bodyPr/>
                    <a:lstStyle/>
                    <a:p>
                      <a:pPr indent="0" lvl="0" marL="0" rtl="0" algn="l">
                        <a:spcBef>
                          <a:spcPts val="0"/>
                        </a:spcBef>
                        <a:spcAft>
                          <a:spcPts val="0"/>
                        </a:spcAft>
                        <a:buNone/>
                      </a:pPr>
                      <a:r>
                        <a:rPr b="1" lang="en-US"/>
                        <a:t>DATASET</a:t>
                      </a:r>
                      <a:endParaRPr b="1"/>
                    </a:p>
                  </a:txBody>
                  <a:tcPr marT="91425" marB="91425" marR="91425" marL="91425"/>
                </a:tc>
                <a:tc>
                  <a:txBody>
                    <a:bodyPr/>
                    <a:lstStyle/>
                    <a:p>
                      <a:pPr indent="0" lvl="0" marL="0" rtl="0" algn="l">
                        <a:spcBef>
                          <a:spcPts val="0"/>
                        </a:spcBef>
                        <a:spcAft>
                          <a:spcPts val="0"/>
                        </a:spcAft>
                        <a:buNone/>
                      </a:pPr>
                      <a:r>
                        <a:rPr b="1" lang="en-US"/>
                        <a:t>SSIM</a:t>
                      </a:r>
                      <a:endParaRPr b="1"/>
                    </a:p>
                  </a:txBody>
                  <a:tcPr marT="91425" marB="91425" marR="91425" marL="91425"/>
                </a:tc>
              </a:tr>
              <a:tr h="381000">
                <a:tc>
                  <a:txBody>
                    <a:bodyPr/>
                    <a:lstStyle/>
                    <a:p>
                      <a:pPr indent="0" lvl="0" marL="0" rtl="0" algn="l">
                        <a:spcBef>
                          <a:spcPts val="0"/>
                        </a:spcBef>
                        <a:spcAft>
                          <a:spcPts val="0"/>
                        </a:spcAft>
                        <a:buNone/>
                      </a:pPr>
                      <a:r>
                        <a:rPr lang="en-US"/>
                        <a:t>Cursive</a:t>
                      </a:r>
                      <a:endParaRPr/>
                    </a:p>
                  </a:txBody>
                  <a:tcPr marT="91425" marB="91425" marR="91425" marL="91425"/>
                </a:tc>
                <a:tc>
                  <a:txBody>
                    <a:bodyPr/>
                    <a:lstStyle/>
                    <a:p>
                      <a:pPr indent="0" lvl="0" marL="0" rtl="0" algn="l">
                        <a:spcBef>
                          <a:spcPts val="0"/>
                        </a:spcBef>
                        <a:spcAft>
                          <a:spcPts val="0"/>
                        </a:spcAft>
                        <a:buNone/>
                      </a:pPr>
                      <a:r>
                        <a:rPr lang="en-US"/>
                        <a:t>0.68</a:t>
                      </a:r>
                      <a:endParaRPr/>
                    </a:p>
                  </a:txBody>
                  <a:tcPr marT="91425" marB="91425" marR="91425" marL="91425"/>
                </a:tc>
              </a:tr>
              <a:tr h="381000">
                <a:tc>
                  <a:txBody>
                    <a:bodyPr/>
                    <a:lstStyle/>
                    <a:p>
                      <a:pPr indent="0" lvl="0" marL="0" rtl="0" algn="l">
                        <a:spcBef>
                          <a:spcPts val="0"/>
                        </a:spcBef>
                        <a:spcAft>
                          <a:spcPts val="0"/>
                        </a:spcAft>
                        <a:buNone/>
                      </a:pPr>
                      <a:r>
                        <a:rPr lang="en-US"/>
                        <a:t>Rotated</a:t>
                      </a:r>
                      <a:endParaRPr/>
                    </a:p>
                  </a:txBody>
                  <a:tcPr marT="91425" marB="91425" marR="91425" marL="91425"/>
                </a:tc>
                <a:tc>
                  <a:txBody>
                    <a:bodyPr/>
                    <a:lstStyle/>
                    <a:p>
                      <a:pPr indent="0" lvl="0" marL="0" rtl="0" algn="l">
                        <a:spcBef>
                          <a:spcPts val="0"/>
                        </a:spcBef>
                        <a:spcAft>
                          <a:spcPts val="0"/>
                        </a:spcAft>
                        <a:buNone/>
                      </a:pPr>
                      <a:r>
                        <a:rPr lang="en-US"/>
                        <a:t>0.72</a:t>
                      </a:r>
                      <a:endParaRPr/>
                    </a:p>
                  </a:txBody>
                  <a:tcPr marT="91425" marB="91425" marR="91425" marL="91425"/>
                </a:tc>
              </a:tr>
              <a:tr h="381000">
                <a:tc>
                  <a:txBody>
                    <a:bodyPr/>
                    <a:lstStyle/>
                    <a:p>
                      <a:pPr indent="0" lvl="0" marL="0" rtl="0" algn="l">
                        <a:spcBef>
                          <a:spcPts val="0"/>
                        </a:spcBef>
                        <a:spcAft>
                          <a:spcPts val="0"/>
                        </a:spcAft>
                        <a:buNone/>
                      </a:pPr>
                      <a:r>
                        <a:rPr b="1" lang="en-US"/>
                        <a:t>No Rotation</a:t>
                      </a:r>
                      <a:endParaRPr b="1"/>
                    </a:p>
                  </a:txBody>
                  <a:tcPr marT="91425" marB="91425" marR="91425" marL="91425"/>
                </a:tc>
                <a:tc>
                  <a:txBody>
                    <a:bodyPr/>
                    <a:lstStyle/>
                    <a:p>
                      <a:pPr indent="0" lvl="0" marL="0" rtl="0" algn="l">
                        <a:spcBef>
                          <a:spcPts val="0"/>
                        </a:spcBef>
                        <a:spcAft>
                          <a:spcPts val="0"/>
                        </a:spcAft>
                        <a:buNone/>
                      </a:pPr>
                      <a:r>
                        <a:rPr b="1" lang="en-US"/>
                        <a:t>0.39</a:t>
                      </a:r>
                      <a:endParaRPr b="1"/>
                    </a:p>
                  </a:txBody>
                  <a:tcPr marT="91425" marB="91425" marR="91425" marL="91425"/>
                </a:tc>
              </a:tr>
              <a:tr h="381000">
                <a:tc>
                  <a:txBody>
                    <a:bodyPr/>
                    <a:lstStyle/>
                    <a:p>
                      <a:pPr indent="0" lvl="0" marL="0" rtl="0" algn="l">
                        <a:spcBef>
                          <a:spcPts val="0"/>
                        </a:spcBef>
                        <a:spcAft>
                          <a:spcPts val="0"/>
                        </a:spcAft>
                        <a:buNone/>
                      </a:pPr>
                      <a:r>
                        <a:rPr b="1" lang="en-US"/>
                        <a:t>Low Opacity Image</a:t>
                      </a:r>
                      <a:endParaRPr b="1"/>
                    </a:p>
                  </a:txBody>
                  <a:tcPr marT="91425" marB="91425" marR="91425" marL="91425"/>
                </a:tc>
                <a:tc>
                  <a:txBody>
                    <a:bodyPr/>
                    <a:lstStyle/>
                    <a:p>
                      <a:pPr indent="0" lvl="0" marL="0" rtl="0" algn="l">
                        <a:spcBef>
                          <a:spcPts val="0"/>
                        </a:spcBef>
                        <a:spcAft>
                          <a:spcPts val="0"/>
                        </a:spcAft>
                        <a:buNone/>
                      </a:pPr>
                      <a:r>
                        <a:rPr b="1" lang="en-US"/>
                        <a:t>0.43</a:t>
                      </a:r>
                      <a:endParaRPr b="1"/>
                    </a:p>
                  </a:txBody>
                  <a:tcPr marT="91425" marB="91425" marR="91425" marL="91425"/>
                </a:tc>
              </a:tr>
              <a:tr h="381000">
                <a:tc>
                  <a:txBody>
                    <a:bodyPr/>
                    <a:lstStyle/>
                    <a:p>
                      <a:pPr indent="0" lvl="0" marL="0" rtl="0" algn="l">
                        <a:spcBef>
                          <a:spcPts val="0"/>
                        </a:spcBef>
                        <a:spcAft>
                          <a:spcPts val="0"/>
                        </a:spcAft>
                        <a:buNone/>
                      </a:pPr>
                      <a:r>
                        <a:rPr b="1" lang="en-US"/>
                        <a:t>Small Text</a:t>
                      </a:r>
                      <a:endParaRPr b="1"/>
                    </a:p>
                  </a:txBody>
                  <a:tcPr marT="91425" marB="91425" marR="91425" marL="91425"/>
                </a:tc>
                <a:tc>
                  <a:txBody>
                    <a:bodyPr/>
                    <a:lstStyle/>
                    <a:p>
                      <a:pPr indent="0" lvl="0" marL="0" rtl="0" algn="l">
                        <a:spcBef>
                          <a:spcPts val="0"/>
                        </a:spcBef>
                        <a:spcAft>
                          <a:spcPts val="0"/>
                        </a:spcAft>
                        <a:buNone/>
                      </a:pPr>
                      <a:r>
                        <a:rPr b="1" lang="en-US"/>
                        <a:t>0.55</a:t>
                      </a:r>
                      <a:endParaRPr b="1"/>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21d6d73f36c_0_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Century Gothic"/>
              <a:buNone/>
            </a:pPr>
            <a:r>
              <a:rPr lang="en-US"/>
              <a:t>Results - Watermark Removal</a:t>
            </a:r>
            <a:endParaRPr/>
          </a:p>
        </p:txBody>
      </p:sp>
      <p:sp>
        <p:nvSpPr>
          <p:cNvPr id="225" name="Google Shape;225;g21d6d73f36c_0_16"/>
          <p:cNvSpPr txBox="1"/>
          <p:nvPr>
            <p:ph idx="1" type="body"/>
          </p:nvPr>
        </p:nvSpPr>
        <p:spPr>
          <a:xfrm>
            <a:off x="838200" y="2011680"/>
            <a:ext cx="10515600" cy="41604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lang="en-US"/>
              <a:t>GANs performed considerably well</a:t>
            </a:r>
            <a:endParaRPr sz="2200"/>
          </a:p>
          <a:p>
            <a:pPr indent="-336550" lvl="1" marL="914400" rtl="0" algn="l">
              <a:spcBef>
                <a:spcPts val="0"/>
              </a:spcBef>
              <a:spcAft>
                <a:spcPts val="0"/>
              </a:spcAft>
              <a:buSzPts val="1700"/>
              <a:buChar char="•"/>
            </a:pPr>
            <a:r>
              <a:rPr lang="en-US" sz="1700"/>
              <a:t>Cannot remove the watermarks completely if some parts </a:t>
            </a:r>
            <a:endParaRPr sz="1700"/>
          </a:p>
          <a:p>
            <a:pPr indent="0" lvl="0" marL="914400" rtl="0" algn="l">
              <a:spcBef>
                <a:spcPts val="0"/>
              </a:spcBef>
              <a:spcAft>
                <a:spcPts val="0"/>
              </a:spcAft>
              <a:buNone/>
            </a:pPr>
            <a:r>
              <a:rPr lang="en-US" sz="1700"/>
              <a:t>of the watermarks are not enclosed within the boxes </a:t>
            </a:r>
            <a:endParaRPr sz="1700"/>
          </a:p>
          <a:p>
            <a:pPr indent="457200" lvl="0" marL="457200" rtl="0" algn="l">
              <a:spcBef>
                <a:spcPts val="0"/>
              </a:spcBef>
              <a:spcAft>
                <a:spcPts val="0"/>
              </a:spcAft>
              <a:buNone/>
            </a:pPr>
            <a:r>
              <a:rPr lang="en-US" sz="1700"/>
              <a:t>detected by YOLO v8</a:t>
            </a:r>
            <a:endParaRPr sz="1700"/>
          </a:p>
          <a:p>
            <a:pPr indent="-336550" lvl="1" marL="914400" rtl="0" algn="l">
              <a:spcBef>
                <a:spcPts val="0"/>
              </a:spcBef>
              <a:spcAft>
                <a:spcPts val="0"/>
              </a:spcAft>
              <a:buSzPts val="1700"/>
              <a:buChar char="•"/>
            </a:pPr>
            <a:r>
              <a:rPr lang="en-US" sz="1700"/>
              <a:t>Since the image is covered by a box rather than outline, </a:t>
            </a:r>
            <a:endParaRPr sz="1700"/>
          </a:p>
          <a:p>
            <a:pPr indent="0" lvl="0" marL="914400" rtl="0" algn="l">
              <a:spcBef>
                <a:spcPts val="0"/>
              </a:spcBef>
              <a:spcAft>
                <a:spcPts val="0"/>
              </a:spcAft>
              <a:buNone/>
            </a:pPr>
            <a:r>
              <a:rPr lang="en-US" sz="1700"/>
              <a:t>it leads to some incorrect reconstructions</a:t>
            </a:r>
            <a:endParaRPr/>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406400" lvl="0" marL="457200" rtl="0" algn="l">
              <a:lnSpc>
                <a:spcPct val="100000"/>
              </a:lnSpc>
              <a:spcBef>
                <a:spcPts val="0"/>
              </a:spcBef>
              <a:spcAft>
                <a:spcPts val="0"/>
              </a:spcAft>
              <a:buSzPts val="2800"/>
              <a:buChar char="•"/>
            </a:pPr>
            <a:r>
              <a:rPr lang="en-US"/>
              <a:t>Autoencoder</a:t>
            </a:r>
            <a:endParaRPr/>
          </a:p>
          <a:p>
            <a:pPr indent="-342900" lvl="1" marL="914400" rtl="0" algn="l">
              <a:lnSpc>
                <a:spcPct val="100000"/>
              </a:lnSpc>
              <a:spcBef>
                <a:spcPts val="0"/>
              </a:spcBef>
              <a:spcAft>
                <a:spcPts val="0"/>
              </a:spcAft>
              <a:buSzPts val="1800"/>
              <a:buChar char="•"/>
            </a:pPr>
            <a:r>
              <a:rPr lang="en-US" sz="1800"/>
              <a:t>Unable to perform as well as GAN</a:t>
            </a:r>
            <a:endParaRPr sz="1800"/>
          </a:p>
          <a:p>
            <a:pPr indent="-342900" lvl="1" marL="914400" rtl="0" algn="l">
              <a:lnSpc>
                <a:spcPct val="100000"/>
              </a:lnSpc>
              <a:spcBef>
                <a:spcPts val="0"/>
              </a:spcBef>
              <a:spcAft>
                <a:spcPts val="0"/>
              </a:spcAft>
              <a:buSzPts val="1800"/>
              <a:buChar char="•"/>
            </a:pPr>
            <a:r>
              <a:rPr lang="en-US" sz="1800"/>
              <a:t>Mostly due to the smaller depth pg the layers</a:t>
            </a:r>
            <a:endParaRPr sz="1800"/>
          </a:p>
          <a:p>
            <a:pPr indent="-342900" lvl="1" marL="914400" rtl="0" algn="l">
              <a:lnSpc>
                <a:spcPct val="100000"/>
              </a:lnSpc>
              <a:spcBef>
                <a:spcPts val="0"/>
              </a:spcBef>
              <a:spcAft>
                <a:spcPts val="0"/>
              </a:spcAft>
              <a:buSzPts val="1800"/>
              <a:buChar char="•"/>
            </a:pPr>
            <a:r>
              <a:rPr lang="en-US" sz="1800"/>
              <a:t>Doesn’t utilize as much computational power</a:t>
            </a:r>
            <a:endParaRPr sz="1800"/>
          </a:p>
        </p:txBody>
      </p:sp>
      <p:pic>
        <p:nvPicPr>
          <p:cNvPr id="226" name="Google Shape;226;g21d6d73f36c_0_16"/>
          <p:cNvPicPr preferRelativeResize="0"/>
          <p:nvPr/>
        </p:nvPicPr>
        <p:blipFill>
          <a:blip r:embed="rId3">
            <a:alphaModFix/>
          </a:blip>
          <a:stretch>
            <a:fillRect/>
          </a:stretch>
        </p:blipFill>
        <p:spPr>
          <a:xfrm>
            <a:off x="8511788" y="1013175"/>
            <a:ext cx="3512375" cy="1835725"/>
          </a:xfrm>
          <a:prstGeom prst="rect">
            <a:avLst/>
          </a:prstGeom>
          <a:noFill/>
          <a:ln>
            <a:noFill/>
          </a:ln>
        </p:spPr>
      </p:pic>
      <p:sp>
        <p:nvSpPr>
          <p:cNvPr id="227" name="Google Shape;227;g21d6d73f36c_0_16"/>
          <p:cNvSpPr txBox="1"/>
          <p:nvPr/>
        </p:nvSpPr>
        <p:spPr>
          <a:xfrm>
            <a:off x="8691463" y="2848900"/>
            <a:ext cx="3153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GAN Prediction: Left: masked image, Right: reconstructed image, part of the mountain covered by mask gets incorrectly reconstructed as sky</a:t>
            </a:r>
            <a:endParaRPr sz="1200">
              <a:latin typeface="Century Gothic"/>
              <a:ea typeface="Century Gothic"/>
              <a:cs typeface="Century Gothic"/>
              <a:sym typeface="Century Gothic"/>
            </a:endParaRPr>
          </a:p>
        </p:txBody>
      </p:sp>
      <p:pic>
        <p:nvPicPr>
          <p:cNvPr id="228" name="Google Shape;228;g21d6d73f36c_0_16"/>
          <p:cNvPicPr preferRelativeResize="0"/>
          <p:nvPr/>
        </p:nvPicPr>
        <p:blipFill rotWithShape="1">
          <a:blip r:embed="rId4">
            <a:alphaModFix/>
          </a:blip>
          <a:srcRect b="0" l="0" r="0" t="55013"/>
          <a:stretch/>
        </p:blipFill>
        <p:spPr>
          <a:xfrm>
            <a:off x="9088500" y="3772302"/>
            <a:ext cx="2358950" cy="30852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1d6d73f36c_0_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000"/>
              <a:buFont typeface="Century Gothic"/>
              <a:buNone/>
            </a:pPr>
            <a:r>
              <a:rPr lang="en-US"/>
              <a:t>Results - Watermark Removal</a:t>
            </a:r>
            <a:endParaRPr/>
          </a:p>
        </p:txBody>
      </p:sp>
      <p:sp>
        <p:nvSpPr>
          <p:cNvPr id="234" name="Google Shape;234;g21d6d73f36c_0_24"/>
          <p:cNvSpPr txBox="1"/>
          <p:nvPr>
            <p:ph idx="1" type="body"/>
          </p:nvPr>
        </p:nvSpPr>
        <p:spPr>
          <a:xfrm>
            <a:off x="838200" y="2011680"/>
            <a:ext cx="10515600" cy="4160400"/>
          </a:xfrm>
          <a:prstGeom prst="rect">
            <a:avLst/>
          </a:prstGeom>
          <a:noFill/>
          <a:ln>
            <a:noFill/>
          </a:ln>
        </p:spPr>
        <p:txBody>
          <a:bodyPr anchorCtr="0" anchor="t" bIns="45700" lIns="91425" spcFirstLastPara="1" rIns="91425" wrap="square" tIns="45700">
            <a:normAutofit/>
          </a:bodyPr>
          <a:lstStyle/>
          <a:p>
            <a:pPr indent="-406400" lvl="0" marL="457200" rtl="0" algn="l">
              <a:spcBef>
                <a:spcPts val="0"/>
              </a:spcBef>
              <a:spcAft>
                <a:spcPts val="0"/>
              </a:spcAft>
              <a:buSzPts val="2800"/>
              <a:buChar char="•"/>
            </a:pPr>
            <a:r>
              <a:rPr lang="en-US"/>
              <a:t>GANs performed considerably well</a:t>
            </a:r>
            <a:endParaRPr sz="2200"/>
          </a:p>
          <a:p>
            <a:pPr indent="-336550" lvl="1" marL="914400" rtl="0" algn="l">
              <a:spcBef>
                <a:spcPts val="0"/>
              </a:spcBef>
              <a:spcAft>
                <a:spcPts val="0"/>
              </a:spcAft>
              <a:buSzPts val="1700"/>
              <a:buChar char="•"/>
            </a:pPr>
            <a:r>
              <a:rPr lang="en-US" sz="1700"/>
              <a:t>Cannot remove the watermarks completely if some parts </a:t>
            </a:r>
            <a:endParaRPr sz="1700"/>
          </a:p>
          <a:p>
            <a:pPr indent="0" lvl="0" marL="914400" rtl="0" algn="l">
              <a:spcBef>
                <a:spcPts val="0"/>
              </a:spcBef>
              <a:spcAft>
                <a:spcPts val="0"/>
              </a:spcAft>
              <a:buNone/>
            </a:pPr>
            <a:r>
              <a:rPr lang="en-US" sz="1700"/>
              <a:t>of the watermarks are not enclosed within the boxes </a:t>
            </a:r>
            <a:endParaRPr sz="1700"/>
          </a:p>
          <a:p>
            <a:pPr indent="457200" lvl="0" marL="457200" rtl="0" algn="l">
              <a:spcBef>
                <a:spcPts val="0"/>
              </a:spcBef>
              <a:spcAft>
                <a:spcPts val="0"/>
              </a:spcAft>
              <a:buNone/>
            </a:pPr>
            <a:r>
              <a:rPr lang="en-US" sz="1700"/>
              <a:t>detected by YOLO v8</a:t>
            </a:r>
            <a:endParaRPr sz="1700"/>
          </a:p>
          <a:p>
            <a:pPr indent="-336550" lvl="1" marL="914400" rtl="0" algn="l">
              <a:spcBef>
                <a:spcPts val="0"/>
              </a:spcBef>
              <a:spcAft>
                <a:spcPts val="0"/>
              </a:spcAft>
              <a:buSzPts val="1700"/>
              <a:buChar char="•"/>
            </a:pPr>
            <a:r>
              <a:rPr lang="en-US" sz="1700"/>
              <a:t>Since the image is covered by a box rather than outline, </a:t>
            </a:r>
            <a:endParaRPr sz="1700"/>
          </a:p>
          <a:p>
            <a:pPr indent="0" lvl="0" marL="914400" rtl="0" algn="l">
              <a:spcBef>
                <a:spcPts val="0"/>
              </a:spcBef>
              <a:spcAft>
                <a:spcPts val="0"/>
              </a:spcAft>
              <a:buNone/>
            </a:pPr>
            <a:r>
              <a:rPr lang="en-US" sz="1700"/>
              <a:t>it leads to some incorrect reconstructions</a:t>
            </a:r>
            <a:endParaRPr/>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406400" lvl="0" marL="457200" rtl="0" algn="l">
              <a:lnSpc>
                <a:spcPct val="100000"/>
              </a:lnSpc>
              <a:spcBef>
                <a:spcPts val="0"/>
              </a:spcBef>
              <a:spcAft>
                <a:spcPts val="0"/>
              </a:spcAft>
              <a:buSzPts val="2800"/>
              <a:buChar char="•"/>
            </a:pPr>
            <a:r>
              <a:rPr lang="en-US"/>
              <a:t>Autoencoder</a:t>
            </a:r>
            <a:endParaRPr/>
          </a:p>
          <a:p>
            <a:pPr indent="-342900" lvl="1" marL="914400" rtl="0" algn="l">
              <a:lnSpc>
                <a:spcPct val="100000"/>
              </a:lnSpc>
              <a:spcBef>
                <a:spcPts val="0"/>
              </a:spcBef>
              <a:spcAft>
                <a:spcPts val="0"/>
              </a:spcAft>
              <a:buSzPts val="1800"/>
              <a:buChar char="•"/>
            </a:pPr>
            <a:r>
              <a:rPr lang="en-US" sz="1800"/>
              <a:t>Unable to perform as well as GAN</a:t>
            </a:r>
            <a:endParaRPr sz="1800"/>
          </a:p>
          <a:p>
            <a:pPr indent="-342900" lvl="1" marL="914400" rtl="0" algn="l">
              <a:lnSpc>
                <a:spcPct val="100000"/>
              </a:lnSpc>
              <a:spcBef>
                <a:spcPts val="0"/>
              </a:spcBef>
              <a:spcAft>
                <a:spcPts val="0"/>
              </a:spcAft>
              <a:buSzPts val="1800"/>
              <a:buChar char="•"/>
            </a:pPr>
            <a:r>
              <a:rPr lang="en-US" sz="1800"/>
              <a:t>Mostly due to the smaller depth pg the layers</a:t>
            </a:r>
            <a:endParaRPr sz="1800"/>
          </a:p>
          <a:p>
            <a:pPr indent="-342900" lvl="1" marL="914400" rtl="0" algn="l">
              <a:lnSpc>
                <a:spcPct val="100000"/>
              </a:lnSpc>
              <a:spcBef>
                <a:spcPts val="0"/>
              </a:spcBef>
              <a:spcAft>
                <a:spcPts val="0"/>
              </a:spcAft>
              <a:buSzPts val="1800"/>
              <a:buChar char="•"/>
            </a:pPr>
            <a:r>
              <a:rPr lang="en-US" sz="1800"/>
              <a:t>Doesn’t utilize as much computational power</a:t>
            </a:r>
            <a:endParaRPr sz="1800"/>
          </a:p>
        </p:txBody>
      </p:sp>
      <p:pic>
        <p:nvPicPr>
          <p:cNvPr id="235" name="Google Shape;235;g21d6d73f36c_0_24"/>
          <p:cNvPicPr preferRelativeResize="0"/>
          <p:nvPr/>
        </p:nvPicPr>
        <p:blipFill>
          <a:blip r:embed="rId3">
            <a:alphaModFix/>
          </a:blip>
          <a:stretch>
            <a:fillRect/>
          </a:stretch>
        </p:blipFill>
        <p:spPr>
          <a:xfrm>
            <a:off x="8511788" y="1013175"/>
            <a:ext cx="3512375" cy="1835725"/>
          </a:xfrm>
          <a:prstGeom prst="rect">
            <a:avLst/>
          </a:prstGeom>
          <a:noFill/>
          <a:ln>
            <a:noFill/>
          </a:ln>
        </p:spPr>
      </p:pic>
      <p:sp>
        <p:nvSpPr>
          <p:cNvPr id="236" name="Google Shape;236;g21d6d73f36c_0_24"/>
          <p:cNvSpPr txBox="1"/>
          <p:nvPr/>
        </p:nvSpPr>
        <p:spPr>
          <a:xfrm>
            <a:off x="8691463" y="2848900"/>
            <a:ext cx="3153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GAN Prediction: Left: masked image, Right: reconstructed image, part of the mountain covered by mask gets incorrectly reconstructed as sky</a:t>
            </a:r>
            <a:endParaRPr sz="1200">
              <a:latin typeface="Century Gothic"/>
              <a:ea typeface="Century Gothic"/>
              <a:cs typeface="Century Gothic"/>
              <a:sym typeface="Century Gothic"/>
            </a:endParaRPr>
          </a:p>
        </p:txBody>
      </p:sp>
      <p:pic>
        <p:nvPicPr>
          <p:cNvPr id="237" name="Google Shape;237;g21d6d73f36c_0_24"/>
          <p:cNvPicPr preferRelativeResize="0"/>
          <p:nvPr/>
        </p:nvPicPr>
        <p:blipFill rotWithShape="1">
          <a:blip r:embed="rId4">
            <a:alphaModFix/>
          </a:blip>
          <a:srcRect b="0" l="0" r="0" t="55013"/>
          <a:stretch/>
        </p:blipFill>
        <p:spPr>
          <a:xfrm>
            <a:off x="9088500" y="3772302"/>
            <a:ext cx="2358950" cy="308527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g219f7a0c54a_0_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US"/>
              <a:t>Conclusion</a:t>
            </a:r>
            <a:endParaRPr/>
          </a:p>
        </p:txBody>
      </p:sp>
      <p:sp>
        <p:nvSpPr>
          <p:cNvPr id="243" name="Google Shape;243;g219f7a0c54a_0_16"/>
          <p:cNvSpPr txBox="1"/>
          <p:nvPr>
            <p:ph idx="1" type="body"/>
          </p:nvPr>
        </p:nvSpPr>
        <p:spPr>
          <a:xfrm>
            <a:off x="838200" y="2011680"/>
            <a:ext cx="10515600" cy="41604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en-US"/>
              <a:t>YOLO v8</a:t>
            </a:r>
            <a:r>
              <a:rPr lang="en-US"/>
              <a:t> is</a:t>
            </a:r>
            <a:r>
              <a:rPr lang="en-US"/>
              <a:t> best for watermark detection</a:t>
            </a:r>
            <a:endParaRPr/>
          </a:p>
          <a:p>
            <a:pPr indent="-342900" lvl="0" marL="457200" rtl="0" algn="l">
              <a:lnSpc>
                <a:spcPct val="100000"/>
              </a:lnSpc>
              <a:spcBef>
                <a:spcPts val="0"/>
              </a:spcBef>
              <a:spcAft>
                <a:spcPts val="0"/>
              </a:spcAft>
              <a:buSzPts val="1800"/>
              <a:buChar char="•"/>
            </a:pPr>
            <a:r>
              <a:rPr lang="en-US"/>
              <a:t>U2NET performs better than UNet</a:t>
            </a:r>
            <a:endParaRPr/>
          </a:p>
          <a:p>
            <a:pPr indent="-342900" lvl="0" marL="457200" rtl="0" algn="l">
              <a:lnSpc>
                <a:spcPct val="100000"/>
              </a:lnSpc>
              <a:spcBef>
                <a:spcPts val="0"/>
              </a:spcBef>
              <a:spcAft>
                <a:spcPts val="0"/>
              </a:spcAft>
              <a:buSzPts val="1800"/>
              <a:buChar char="•"/>
            </a:pPr>
            <a:r>
              <a:rPr lang="en-US"/>
              <a:t>GANs is best for watermark removal</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US"/>
              <a:t>Future Work:</a:t>
            </a:r>
            <a:endParaRPr/>
          </a:p>
          <a:p>
            <a:pPr indent="-342900" lvl="1" marL="914400" rtl="0" algn="l">
              <a:lnSpc>
                <a:spcPct val="100000"/>
              </a:lnSpc>
              <a:spcBef>
                <a:spcPts val="0"/>
              </a:spcBef>
              <a:spcAft>
                <a:spcPts val="0"/>
              </a:spcAft>
              <a:buSzPts val="1800"/>
              <a:buChar char="•"/>
            </a:pPr>
            <a:r>
              <a:rPr lang="en-US"/>
              <a:t>Add more variations for watermarks and experiment with more watermark features</a:t>
            </a:r>
            <a:endParaRPr/>
          </a:p>
          <a:p>
            <a:pPr indent="-342900" lvl="1" marL="914400" rtl="0" algn="l">
              <a:lnSpc>
                <a:spcPct val="100000"/>
              </a:lnSpc>
              <a:spcBef>
                <a:spcPts val="0"/>
              </a:spcBef>
              <a:spcAft>
                <a:spcPts val="0"/>
              </a:spcAft>
              <a:buSzPts val="1800"/>
              <a:buChar char="•"/>
            </a:pPr>
            <a:r>
              <a:rPr lang="en-US"/>
              <a:t>implement stronger UNET model to </a:t>
            </a:r>
            <a:r>
              <a:rPr lang="en-US"/>
              <a:t>segment watermark better</a:t>
            </a:r>
            <a:endParaRPr/>
          </a:p>
          <a:p>
            <a:pPr indent="-342900" lvl="1" marL="914400" rtl="0" algn="l">
              <a:lnSpc>
                <a:spcPct val="100000"/>
              </a:lnSpc>
              <a:spcBef>
                <a:spcPts val="0"/>
              </a:spcBef>
              <a:spcAft>
                <a:spcPts val="0"/>
              </a:spcAft>
              <a:buSzPts val="1800"/>
              <a:buChar char="•"/>
            </a:pPr>
            <a:r>
              <a:rPr lang="en-US"/>
              <a:t>Improve on Autoencoder model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19f7a0c54a_0_11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US"/>
              <a:t>References</a:t>
            </a:r>
            <a:endParaRPr/>
          </a:p>
        </p:txBody>
      </p:sp>
      <p:sp>
        <p:nvSpPr>
          <p:cNvPr id="249" name="Google Shape;249;g219f7a0c54a_0_119"/>
          <p:cNvSpPr txBox="1"/>
          <p:nvPr>
            <p:ph idx="1" type="body"/>
          </p:nvPr>
        </p:nvSpPr>
        <p:spPr>
          <a:xfrm>
            <a:off x="838200" y="2011680"/>
            <a:ext cx="10515600" cy="4160400"/>
          </a:xfrm>
          <a:prstGeom prst="rect">
            <a:avLst/>
          </a:prstGeom>
          <a:noFill/>
          <a:ln>
            <a:noFill/>
          </a:ln>
        </p:spPr>
        <p:txBody>
          <a:bodyPr anchorCtr="0" anchor="t" bIns="45700" lIns="91425" spcFirstLastPara="1" rIns="91425" wrap="square" tIns="45700">
            <a:noAutofit/>
          </a:bodyPr>
          <a:lstStyle/>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[1]	Xinyun Chen, Wenxiao Wang, Chris Bender, Yiming Ding, Ruoxi Jia, Bo Li, and Dawn Song. 2021. REFIT: A Unified Watermark Removal Framework For Deep Learning Systems With Limited Data. In Proceedings of the 2021 ACM Asia Conference on Computer and Communications Security (Virtual Event, Hong Kong) (ASIA CCS ’21). Association for Computing Machinery, New York, NY, USA, 321–335. DOI:</a:t>
            </a:r>
            <a:r>
              <a:rPr lang="en-US" sz="10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https://doi.org/10.1145/3433210.3453079</a:t>
            </a:r>
            <a:r>
              <a:rPr lang="en-US"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[2]	Danni Cheng, Xiang Li, Wei-Hong Li, Chan Lu, Fake Li, Hua Zhao, and Wei-Shi Zheng. 2018. Large-Scale Visible Watermark Detection and Removal with Deep Convolutional Networks. In Pattern Recognition and Computer Vision, Jian-Huang Lai, Cheng-Lin Liu, Xilin Chen, Jie Zhou, Tieniu Tan, Nanning Zheng, and Hongbin Zha (Eds.). Springer International Publishing, Cham, 27–40. DOI:</a:t>
            </a:r>
            <a:r>
              <a:rPr lang="en-US" sz="10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https://doi.org/10.1007/978-3-030-03338-5_3</a:t>
            </a:r>
            <a:r>
              <a:rPr lang="en-US"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[3]	Tali Dekel, Michael Rubinstein, Ce Liu, and William T. Freeman. 2017. On the Effectiveness of Visible Watermarks. In 2017 IEEE Conference on Computer Vision and Pattern Recognition (CVPR). 6864–6872. DOI:</a:t>
            </a:r>
            <a:r>
              <a:rPr lang="en-US" sz="10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https://doi.org/10.1109/CVPR.2017.726</a:t>
            </a:r>
            <a:r>
              <a:rPr lang="en-US"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[4]	Vesnin Dmitry. 2023. Scenery Watermark Detection. </a:t>
            </a:r>
            <a:r>
              <a:rPr lang="en-US" sz="10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https://doi.org/10.34740/KAGGLE/DSV/4926870</a:t>
            </a:r>
            <a:r>
              <a:rPr lang="en-US"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[5]	Mary Eising. 2019. Global infringement report 2019 - Copytrack. (2019). Retrieved April 13, 2023 from </a:t>
            </a:r>
            <a:r>
              <a:rPr lang="en-US" sz="10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https://www.copytrack.com/wp-content/uploads/2019/03/Global_Infringement_Report_2019_EN.pdf</a:t>
            </a:r>
            <a:r>
              <a:rPr lang="en-US"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[6]	Yongjian Hu, S. Kwong, and Jiwu Huang. 2005. An algorithm for removable visible watermarking. IEEE Transactions on Circuits and Systems for Video Technology 16, 1 (December 2005), 129–133. DOI:</a:t>
            </a:r>
            <a:r>
              <a:rPr lang="en-US" sz="10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http://dx.doi.org/10.1109/tcsvt.2005.858742</a:t>
            </a:r>
            <a:r>
              <a:rPr lang="en-US"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[7]	Glenn Jocher, Ayush Chaurasia, Alex Stoken, Jirka Borovec, NanoCode012, et al. 2022, November 22. ultralytics/yolov5: v7.0 - YOLOv5 SOTA Realtime Instance Segmentation. Zenodo. </a:t>
            </a:r>
            <a:r>
              <a:rPr lang="en-US" sz="100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https://doi.org/10.5281/zenodo.7347926</a:t>
            </a:r>
            <a:r>
              <a:rPr lang="en-US" sz="1000">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[8]	M.S. Kankanhalli, Rajmohan, and K.R. Ramakrishnan. 1999. Adaptive visible watermarking of images. In Proceedings IEEE International Conference on Multimedia Computing and Systems, Vol. 1. 568–573 vol.1.  DOI:</a:t>
            </a:r>
            <a:r>
              <a:rPr lang="en-US" sz="1000" u="sng">
                <a:solidFill>
                  <a:srgbClr val="1155CC"/>
                </a:solidFill>
                <a:latin typeface="Times New Roman"/>
                <a:ea typeface="Times New Roman"/>
                <a:cs typeface="Times New Roman"/>
                <a:sym typeface="Times New Roman"/>
                <a:hlinkClick r:id="rId10">
                  <a:extLst>
                    <a:ext uri="{A12FA001-AC4F-418D-AE19-62706E023703}">
                      <ahyp:hlinkClr val="tx"/>
                    </a:ext>
                  </a:extLst>
                </a:hlinkClick>
              </a:rPr>
              <a:t>https://doi.org/10.1109/MMCS.1999.779263</a:t>
            </a:r>
            <a:r>
              <a:rPr lang="en-US"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[9]	Xiang Li, Chan Lu, Danni Cheng, Wei-Hong Li, Mei Cao, Bo Liu, Jiechao Ma, and Wei-Shi Zheng. 2019. Towards Photo-Realistic Visible Watermark Removal with Conditional Generative Adversarial Networks. In Image and Graphics, Yao Zhao, Nick Barnes, Baoquan Chen, Rüdiger Westermann, Xiangwei Kong, and Chunyu Lin (Eds.). Springer International Publishing, Cham, 345–356. DOI:</a:t>
            </a:r>
            <a:r>
              <a:rPr lang="en-US" sz="1000" u="sng">
                <a:solidFill>
                  <a:srgbClr val="1155CC"/>
                </a:solidFill>
                <a:latin typeface="Times New Roman"/>
                <a:ea typeface="Times New Roman"/>
                <a:cs typeface="Times New Roman"/>
                <a:sym typeface="Times New Roman"/>
                <a:hlinkClick r:id="rId11">
                  <a:extLst>
                    <a:ext uri="{A12FA001-AC4F-418D-AE19-62706E023703}">
                      <ahyp:hlinkClr val="tx"/>
                    </a:ext>
                  </a:extLst>
                </a:hlinkClick>
              </a:rPr>
              <a:t>https://doi.org/10.48550/arXiv.1905.12845</a:t>
            </a:r>
            <a:r>
              <a:rPr lang="en-US"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[10] Jing Liang, Li Niu, Fengjun Guo, Teng Long, and Liqing Zhang. 2021. Visible Watermark Removal via Self-calibrated Localization and Background Refinement. CoRR abs/2108.03581 (2021). DOI:</a:t>
            </a:r>
            <a:r>
              <a:rPr lang="en-US" sz="1000" u="sng">
                <a:solidFill>
                  <a:srgbClr val="1155CC"/>
                </a:solidFill>
                <a:latin typeface="Times New Roman"/>
                <a:ea typeface="Times New Roman"/>
                <a:cs typeface="Times New Roman"/>
                <a:sym typeface="Times New Roman"/>
                <a:hlinkClick r:id="rId12">
                  <a:extLst>
                    <a:ext uri="{A12FA001-AC4F-418D-AE19-62706E023703}">
                      <ahyp:hlinkClr val="tx"/>
                    </a:ext>
                  </a:extLst>
                </a:hlinkClick>
              </a:rPr>
              <a:t>https://doi.org/10.48550/arXiv.2108.03581</a:t>
            </a:r>
            <a:r>
              <a:rPr lang="en-US"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[11] Olaf Ronneberger, Philipp Fischer, and Thomas Brox. 2015. U-Net: Convolutional Networks for Biomedical Image Segmentation. CoRR abs/1505.04597 (2015). arXiv:1505.04597 </a:t>
            </a:r>
            <a:r>
              <a:rPr lang="en-US" sz="1000" u="sng">
                <a:solidFill>
                  <a:srgbClr val="1155CC"/>
                </a:solidFill>
                <a:latin typeface="Times New Roman"/>
                <a:ea typeface="Times New Roman"/>
                <a:cs typeface="Times New Roman"/>
                <a:sym typeface="Times New Roman"/>
                <a:hlinkClick r:id="rId13">
                  <a:extLst>
                    <a:ext uri="{A12FA001-AC4F-418D-AE19-62706E023703}">
                      <ahyp:hlinkClr val="tx"/>
                    </a:ext>
                  </a:extLst>
                </a:hlinkClick>
              </a:rPr>
              <a:t>http://arxiv.org/abs/1505.04597</a:t>
            </a:r>
            <a:r>
              <a:rPr lang="en-US"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190500" lvl="0" marL="190500" rtl="0" algn="just">
              <a:spcBef>
                <a:spcPts val="0"/>
              </a:spcBef>
              <a:spcAft>
                <a:spcPts val="0"/>
              </a:spcAft>
              <a:buClr>
                <a:schemeClr val="dk1"/>
              </a:buClr>
              <a:buSzPts val="1100"/>
              <a:buFont typeface="Arial"/>
              <a:buNone/>
            </a:pPr>
            <a:r>
              <a:rPr lang="en-US" sz="1000">
                <a:latin typeface="Times New Roman"/>
                <a:ea typeface="Times New Roman"/>
                <a:cs typeface="Times New Roman"/>
                <a:sym typeface="Times New Roman"/>
              </a:rPr>
              <a:t>[12] Hector Santoyo-Garcia, Eduardo Fragoso-Navarro, Rogelio Reyes-Reyes, Gabriel Sanchez-Perez, Mariko Nakano-Miyatake, and Hector Perez-Meana. 2017. An automatic visible watermark detection method using total variation. 2017 5th International Workshop on Biometrics and Forensics (IWBF) (April 2017), 1–5. DOI:</a:t>
            </a:r>
            <a:r>
              <a:rPr lang="en-US" sz="1000" u="sng">
                <a:solidFill>
                  <a:srgbClr val="1155CC"/>
                </a:solidFill>
                <a:latin typeface="Times New Roman"/>
                <a:ea typeface="Times New Roman"/>
                <a:cs typeface="Times New Roman"/>
                <a:sym typeface="Times New Roman"/>
                <a:hlinkClick r:id="rId14">
                  <a:extLst>
                    <a:ext uri="{A12FA001-AC4F-418D-AE19-62706E023703}">
                      <ahyp:hlinkClr val="tx"/>
                    </a:ext>
                  </a:extLst>
                </a:hlinkClick>
              </a:rPr>
              <a:t>http://dx.doi.org/10.1109/iwbf.2017.7935109</a:t>
            </a:r>
            <a:r>
              <a:rPr lang="en-US"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190500" lvl="0" marL="190500" rtl="0" algn="just">
              <a:spcBef>
                <a:spcPts val="0"/>
              </a:spcBef>
              <a:spcAft>
                <a:spcPts val="0"/>
              </a:spcAft>
              <a:buNone/>
            </a:pPr>
            <a:r>
              <a:rPr lang="en-US" sz="1000">
                <a:latin typeface="Times New Roman"/>
                <a:ea typeface="Times New Roman"/>
                <a:cs typeface="Times New Roman"/>
                <a:sym typeface="Times New Roman"/>
              </a:rPr>
              <a:t>[13] Dmitry Ulyanov, Andrea Vedaldi, and Victor S. Lempitsky. 2017. Deep Image Prior. CoRR abs/1711.10925 (2017). arXiv:1711.10925 </a:t>
            </a:r>
            <a:r>
              <a:rPr lang="en-US" sz="1000" u="sng">
                <a:solidFill>
                  <a:srgbClr val="1155CC"/>
                </a:solidFill>
                <a:latin typeface="Times New Roman"/>
                <a:ea typeface="Times New Roman"/>
                <a:cs typeface="Times New Roman"/>
                <a:sym typeface="Times New Roman"/>
                <a:hlinkClick r:id="rId15">
                  <a:extLst>
                    <a:ext uri="{A12FA001-AC4F-418D-AE19-62706E023703}">
                      <ahyp:hlinkClr val="tx"/>
                    </a:ext>
                  </a:extLst>
                </a:hlinkClick>
              </a:rPr>
              <a:t>http://arxiv.org/abs/1711.10925</a:t>
            </a:r>
            <a:r>
              <a:rPr lang="en-US" sz="1000">
                <a:latin typeface="Times New Roman"/>
                <a:ea typeface="Times New Roman"/>
                <a:cs typeface="Times New Roman"/>
                <a:sym typeface="Times New Roman"/>
              </a:rPr>
              <a:t> </a:t>
            </a:r>
            <a:endParaRPr sz="14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US"/>
              <a:t>Problem Statement</a:t>
            </a:r>
            <a:endParaRPr/>
          </a:p>
        </p:txBody>
      </p:sp>
      <p:sp>
        <p:nvSpPr>
          <p:cNvPr id="120" name="Google Shape;120;p2"/>
          <p:cNvSpPr txBox="1"/>
          <p:nvPr>
            <p:ph idx="1" type="body"/>
          </p:nvPr>
        </p:nvSpPr>
        <p:spPr>
          <a:xfrm>
            <a:off x="838200" y="2011680"/>
            <a:ext cx="10515600" cy="4160520"/>
          </a:xfrm>
          <a:prstGeom prst="rect">
            <a:avLst/>
          </a:prstGeom>
          <a:noFill/>
          <a:ln>
            <a:noFill/>
          </a:ln>
        </p:spPr>
        <p:txBody>
          <a:bodyPr anchorCtr="0" anchor="t" bIns="45700" lIns="91425" spcFirstLastPara="1" rIns="91425" wrap="square" tIns="45700">
            <a:normAutofit/>
          </a:bodyPr>
          <a:lstStyle/>
          <a:p>
            <a:pPr indent="-355600" lvl="0" marL="457200" rtl="0" algn="l">
              <a:lnSpc>
                <a:spcPct val="100000"/>
              </a:lnSpc>
              <a:spcBef>
                <a:spcPts val="0"/>
              </a:spcBef>
              <a:spcAft>
                <a:spcPts val="0"/>
              </a:spcAft>
              <a:buSzPts val="2000"/>
              <a:buChar char="•"/>
            </a:pPr>
            <a:r>
              <a:rPr lang="en-US" sz="2000"/>
              <a:t>85% of images shared online daily are </a:t>
            </a:r>
            <a:r>
              <a:rPr lang="en-US" sz="2000"/>
              <a:t>unlicensed </a:t>
            </a:r>
            <a:r>
              <a:rPr baseline="30000" lang="en-US" sz="2000"/>
              <a:t>5</a:t>
            </a:r>
            <a:endParaRPr baseline="30000" sz="2000"/>
          </a:p>
          <a:p>
            <a:pPr indent="-355600" lvl="0" marL="457200" rtl="0" algn="l">
              <a:lnSpc>
                <a:spcPct val="100000"/>
              </a:lnSpc>
              <a:spcBef>
                <a:spcPts val="0"/>
              </a:spcBef>
              <a:spcAft>
                <a:spcPts val="0"/>
              </a:spcAft>
              <a:buSzPts val="2000"/>
              <a:buChar char="•"/>
            </a:pPr>
            <a:r>
              <a:rPr lang="en-US" sz="2000"/>
              <a:t>Photographers and agencies lose an average of $446 per stolen image </a:t>
            </a:r>
            <a:r>
              <a:rPr baseline="30000" lang="en-US" sz="2000"/>
              <a:t>5</a:t>
            </a:r>
            <a:endParaRPr sz="20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sz="2400"/>
              <a:t>Are watermarks a possible solution?</a:t>
            </a:r>
            <a:endParaRPr sz="2400"/>
          </a:p>
          <a:p>
            <a:pPr indent="-355600" lvl="0" marL="457200" rtl="0" algn="l">
              <a:lnSpc>
                <a:spcPct val="100000"/>
              </a:lnSpc>
              <a:spcBef>
                <a:spcPts val="0"/>
              </a:spcBef>
              <a:spcAft>
                <a:spcPts val="0"/>
              </a:spcAft>
              <a:buSzPts val="2000"/>
              <a:buChar char="•"/>
            </a:pPr>
            <a:r>
              <a:rPr lang="en-US" sz="2000"/>
              <a:t>68% of watermarked images have their watermarks </a:t>
            </a:r>
            <a:r>
              <a:rPr b="1" lang="en-US" sz="2000">
                <a:solidFill>
                  <a:schemeClr val="accent2"/>
                </a:solidFill>
              </a:rPr>
              <a:t>removed</a:t>
            </a:r>
            <a:r>
              <a:rPr lang="en-US" sz="2000"/>
              <a:t> since the watermarks are often not strong enough </a:t>
            </a:r>
            <a:r>
              <a:rPr baseline="30000" lang="en-US" sz="2000"/>
              <a:t>5</a:t>
            </a:r>
            <a:endParaRPr sz="20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rPr lang="en-US"/>
              <a:t>Which watermark styles are </a:t>
            </a:r>
            <a:r>
              <a:rPr b="1" lang="en-US">
                <a:solidFill>
                  <a:schemeClr val="accent2"/>
                </a:solidFill>
              </a:rPr>
              <a:t>most effective</a:t>
            </a:r>
            <a:r>
              <a:rPr lang="en-US"/>
              <a:t> against detection and removal?</a:t>
            </a:r>
            <a:endParaRPr/>
          </a:p>
        </p:txBody>
      </p:sp>
      <p:pic>
        <p:nvPicPr>
          <p:cNvPr descr="Question mark - Free shapes and symbols icons" id="121" name="Google Shape;121;p2"/>
          <p:cNvPicPr preferRelativeResize="0"/>
          <p:nvPr/>
        </p:nvPicPr>
        <p:blipFill>
          <a:blip r:embed="rId3">
            <a:alphaModFix/>
          </a:blip>
          <a:stretch>
            <a:fillRect/>
          </a:stretch>
        </p:blipFill>
        <p:spPr>
          <a:xfrm>
            <a:off x="9963150" y="332588"/>
            <a:ext cx="1390650" cy="139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US"/>
              <a:t>Related Works</a:t>
            </a:r>
            <a:endParaRPr/>
          </a:p>
        </p:txBody>
      </p:sp>
      <p:sp>
        <p:nvSpPr>
          <p:cNvPr id="127" name="Google Shape;127;p3"/>
          <p:cNvSpPr txBox="1"/>
          <p:nvPr>
            <p:ph idx="1" type="body"/>
          </p:nvPr>
        </p:nvSpPr>
        <p:spPr>
          <a:xfrm>
            <a:off x="838200" y="2011680"/>
            <a:ext cx="10515600" cy="416052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en-US"/>
              <a:t>Convolutional Neural Networks</a:t>
            </a:r>
            <a:endParaRPr baseline="30000"/>
          </a:p>
          <a:p>
            <a:pPr indent="-342900" lvl="1" marL="914400" rtl="0" algn="l">
              <a:lnSpc>
                <a:spcPct val="100000"/>
              </a:lnSpc>
              <a:spcBef>
                <a:spcPts val="0"/>
              </a:spcBef>
              <a:spcAft>
                <a:spcPts val="0"/>
              </a:spcAft>
              <a:buSzPts val="1800"/>
              <a:buChar char="•"/>
            </a:pPr>
            <a:r>
              <a:rPr lang="en-US"/>
              <a:t>Two-step method </a:t>
            </a:r>
            <a:r>
              <a:rPr baseline="30000" lang="en-US"/>
              <a:t>2</a:t>
            </a:r>
            <a:endParaRPr baseline="30000"/>
          </a:p>
          <a:p>
            <a:pPr indent="-342900" lvl="0" marL="1828800" rtl="0" algn="l">
              <a:lnSpc>
                <a:spcPct val="100000"/>
              </a:lnSpc>
              <a:spcBef>
                <a:spcPts val="0"/>
              </a:spcBef>
              <a:spcAft>
                <a:spcPts val="0"/>
              </a:spcAft>
              <a:buSzPts val="1800"/>
              <a:buAutoNum type="arabicPeriod"/>
            </a:pPr>
            <a:r>
              <a:rPr lang="en-US" sz="1800"/>
              <a:t>Locate the watermark in the given image</a:t>
            </a:r>
            <a:endParaRPr sz="1800"/>
          </a:p>
          <a:p>
            <a:pPr indent="-342900" lvl="0" marL="1828800" rtl="0" algn="l">
              <a:lnSpc>
                <a:spcPct val="100000"/>
              </a:lnSpc>
              <a:spcBef>
                <a:spcPts val="0"/>
              </a:spcBef>
              <a:spcAft>
                <a:spcPts val="0"/>
              </a:spcAft>
              <a:buSzPts val="1800"/>
              <a:buAutoNum type="arabicPeriod"/>
            </a:pPr>
            <a:r>
              <a:rPr lang="en-US" sz="1800"/>
              <a:t>Convert watermarked pixels back to their original form</a:t>
            </a:r>
            <a:endParaRPr sz="1800"/>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US"/>
              <a:t>Adversarial Learning</a:t>
            </a:r>
            <a:endParaRPr/>
          </a:p>
          <a:p>
            <a:pPr indent="-342900" lvl="1" marL="914400" rtl="0" algn="l">
              <a:lnSpc>
                <a:spcPct val="100000"/>
              </a:lnSpc>
              <a:spcBef>
                <a:spcPts val="0"/>
              </a:spcBef>
              <a:spcAft>
                <a:spcPts val="0"/>
              </a:spcAft>
              <a:buSzPts val="1800"/>
              <a:buChar char="•"/>
            </a:pPr>
            <a:r>
              <a:rPr lang="en-US"/>
              <a:t>P</a:t>
            </a:r>
            <a:r>
              <a:rPr lang="en-US"/>
              <a:t>atch-based discriminator </a:t>
            </a:r>
            <a:r>
              <a:rPr baseline="30000" lang="en-US"/>
              <a:t>9</a:t>
            </a:r>
            <a:endParaRPr baseline="30000"/>
          </a:p>
          <a:p>
            <a:pPr indent="-330200" lvl="2" marL="1371600" rtl="0" algn="l">
              <a:lnSpc>
                <a:spcPct val="100000"/>
              </a:lnSpc>
              <a:spcBef>
                <a:spcPts val="0"/>
              </a:spcBef>
              <a:spcAft>
                <a:spcPts val="0"/>
              </a:spcAft>
              <a:buSzPts val="1600"/>
              <a:buChar char="•"/>
            </a:pPr>
            <a:r>
              <a:rPr lang="en-US" sz="1800"/>
              <a:t>Use the reconstructed image and original image to improve the reconstruction</a:t>
            </a:r>
            <a:endParaRPr sz="1800"/>
          </a:p>
          <a:p>
            <a:pPr indent="-342900" lvl="1" marL="914400" rtl="0" algn="l">
              <a:lnSpc>
                <a:spcPct val="100000"/>
              </a:lnSpc>
              <a:spcBef>
                <a:spcPts val="0"/>
              </a:spcBef>
              <a:spcAft>
                <a:spcPts val="0"/>
              </a:spcAft>
              <a:buSzPts val="1800"/>
              <a:buChar char="•"/>
            </a:pPr>
            <a:r>
              <a:rPr lang="en-US"/>
              <a:t>REFIT </a:t>
            </a:r>
            <a:r>
              <a:rPr baseline="30000" lang="en-US"/>
              <a:t>1</a:t>
            </a:r>
            <a:endParaRPr baseline="30000"/>
          </a:p>
          <a:p>
            <a:pPr indent="-330200" lvl="2" marL="1371600" rtl="0" algn="l">
              <a:lnSpc>
                <a:spcPct val="100000"/>
              </a:lnSpc>
              <a:spcBef>
                <a:spcPts val="0"/>
              </a:spcBef>
              <a:spcAft>
                <a:spcPts val="0"/>
              </a:spcAft>
              <a:buSzPts val="1600"/>
              <a:buChar char="•"/>
            </a:pPr>
            <a:r>
              <a:rPr lang="en-US" sz="1800"/>
              <a:t>Use fine-tuning and two different methods (EWC algorithm and unlabeled data augmentation) to remove watermarks without affecting the model's functionality under a weak threat model</a:t>
            </a:r>
            <a:endParaRPr sz="1800"/>
          </a:p>
        </p:txBody>
      </p:sp>
      <p:pic>
        <p:nvPicPr>
          <p:cNvPr descr="Open Book Clipart Vector Art, Icons, and Graphics for Free Download" id="128" name="Google Shape;128;p3"/>
          <p:cNvPicPr preferRelativeResize="0"/>
          <p:nvPr/>
        </p:nvPicPr>
        <p:blipFill>
          <a:blip r:embed="rId3">
            <a:alphaModFix/>
          </a:blip>
          <a:stretch>
            <a:fillRect/>
          </a:stretch>
        </p:blipFill>
        <p:spPr>
          <a:xfrm>
            <a:off x="9844700" y="488950"/>
            <a:ext cx="1509100" cy="1077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US"/>
              <a:t>Data</a:t>
            </a:r>
            <a:endParaRPr/>
          </a:p>
        </p:txBody>
      </p:sp>
      <p:sp>
        <p:nvSpPr>
          <p:cNvPr id="134" name="Google Shape;134;p4"/>
          <p:cNvSpPr txBox="1"/>
          <p:nvPr>
            <p:ph idx="1" type="body"/>
          </p:nvPr>
        </p:nvSpPr>
        <p:spPr>
          <a:xfrm>
            <a:off x="838200" y="2011680"/>
            <a:ext cx="10515600" cy="4160520"/>
          </a:xfrm>
          <a:prstGeom prst="rect">
            <a:avLst/>
          </a:prstGeom>
          <a:noFill/>
          <a:ln>
            <a:noFill/>
          </a:ln>
        </p:spPr>
        <p:txBody>
          <a:bodyPr anchorCtr="0" anchor="t" bIns="45700" lIns="91425" spcFirstLastPara="1" rIns="91425" wrap="square" tIns="45700">
            <a:normAutofit/>
          </a:bodyPr>
          <a:lstStyle/>
          <a:p>
            <a:pPr indent="-381000" lvl="0" marL="457200" rtl="0" algn="l">
              <a:lnSpc>
                <a:spcPct val="100000"/>
              </a:lnSpc>
              <a:spcBef>
                <a:spcPts val="0"/>
              </a:spcBef>
              <a:spcAft>
                <a:spcPts val="0"/>
              </a:spcAft>
              <a:buSzPts val="2400"/>
              <a:buChar char="•"/>
            </a:pPr>
            <a:r>
              <a:rPr lang="en-US" sz="2400"/>
              <a:t>Scenery Watermark Detection dataset </a:t>
            </a:r>
            <a:r>
              <a:rPr baseline="30000" lang="en-US" sz="2400"/>
              <a:t>4</a:t>
            </a:r>
            <a:endParaRPr b="1" baseline="30000" sz="1800">
              <a:solidFill>
                <a:schemeClr val="accent2"/>
              </a:solidFill>
            </a:endParaRPr>
          </a:p>
          <a:p>
            <a:pPr indent="-342900" lvl="1" marL="914400" rtl="0" algn="l">
              <a:lnSpc>
                <a:spcPct val="100000"/>
              </a:lnSpc>
              <a:spcBef>
                <a:spcPts val="0"/>
              </a:spcBef>
              <a:spcAft>
                <a:spcPts val="0"/>
              </a:spcAft>
              <a:buSzPts val="1800"/>
              <a:buChar char="•"/>
            </a:pPr>
            <a:r>
              <a:rPr b="1" lang="en-US" sz="1800">
                <a:solidFill>
                  <a:schemeClr val="accent2"/>
                </a:solidFill>
              </a:rPr>
              <a:t>12779 </a:t>
            </a:r>
            <a:r>
              <a:rPr lang="en-US" sz="1800"/>
              <a:t>images </a:t>
            </a:r>
            <a:r>
              <a:rPr b="1" lang="en-US" sz="1800">
                <a:solidFill>
                  <a:schemeClr val="accent2"/>
                </a:solidFill>
              </a:rPr>
              <a:t>not watermarked</a:t>
            </a:r>
            <a:endParaRPr b="1" sz="1800">
              <a:solidFill>
                <a:schemeClr val="accent2"/>
              </a:solidFill>
            </a:endParaRPr>
          </a:p>
          <a:p>
            <a:pPr indent="-342900" lvl="2" marL="1371600" rtl="0" algn="l">
              <a:lnSpc>
                <a:spcPct val="100000"/>
              </a:lnSpc>
              <a:spcBef>
                <a:spcPts val="0"/>
              </a:spcBef>
              <a:spcAft>
                <a:spcPts val="0"/>
              </a:spcAft>
              <a:buSzPts val="1800"/>
              <a:buChar char="•"/>
            </a:pPr>
            <a:r>
              <a:rPr b="1" lang="en-US" sz="1800"/>
              <a:t>Embedded</a:t>
            </a:r>
            <a:r>
              <a:rPr lang="en-US" sz="1800"/>
              <a:t> watermarks ourselves</a:t>
            </a:r>
            <a:endParaRPr sz="1800"/>
          </a:p>
          <a:p>
            <a:pPr indent="-342900" lvl="3" marL="1828800" rtl="0" algn="l">
              <a:lnSpc>
                <a:spcPct val="100000"/>
              </a:lnSpc>
              <a:spcBef>
                <a:spcPts val="0"/>
              </a:spcBef>
              <a:spcAft>
                <a:spcPts val="0"/>
              </a:spcAft>
              <a:buSzPts val="1800"/>
              <a:buChar char="•"/>
            </a:pPr>
            <a:r>
              <a:rPr lang="en-US"/>
              <a:t>Generated random English words, random color, random thickness and font, random opacity level, random location </a:t>
            </a:r>
            <a:endParaRPr sz="1800"/>
          </a:p>
          <a:p>
            <a:pPr indent="0" lvl="0" marL="1371600" rtl="0" algn="l">
              <a:lnSpc>
                <a:spcPct val="100000"/>
              </a:lnSpc>
              <a:spcBef>
                <a:spcPts val="0"/>
              </a:spcBef>
              <a:spcAft>
                <a:spcPts val="0"/>
              </a:spcAft>
              <a:buNone/>
            </a:pPr>
            <a:r>
              <a:t/>
            </a:r>
            <a:endParaRPr sz="1800"/>
          </a:p>
          <a:p>
            <a:pPr indent="-342900" lvl="1" marL="914400" rtl="0" algn="l">
              <a:lnSpc>
                <a:spcPct val="100000"/>
              </a:lnSpc>
              <a:spcBef>
                <a:spcPts val="0"/>
              </a:spcBef>
              <a:spcAft>
                <a:spcPts val="0"/>
              </a:spcAft>
              <a:buSzPts val="1800"/>
              <a:buChar char="•"/>
            </a:pPr>
            <a:r>
              <a:rPr lang="en-US" sz="1800"/>
              <a:t>Each image is </a:t>
            </a:r>
            <a:r>
              <a:rPr b="1" lang="en-US" sz="1800">
                <a:solidFill>
                  <a:schemeClr val="accent2"/>
                </a:solidFill>
              </a:rPr>
              <a:t>512 x 512</a:t>
            </a:r>
            <a:r>
              <a:rPr lang="en-US" sz="1800"/>
              <a:t> pixels and RGB-colored, thus yielding </a:t>
            </a:r>
            <a:r>
              <a:rPr b="1" lang="en-US" sz="1800">
                <a:solidFill>
                  <a:schemeClr val="accent2"/>
                </a:solidFill>
              </a:rPr>
              <a:t>786432 features</a:t>
            </a:r>
            <a:endParaRPr b="1" sz="1800">
              <a:solidFill>
                <a:schemeClr val="accent2"/>
              </a:solidFill>
            </a:endParaRPr>
          </a:p>
          <a:p>
            <a:pPr indent="-342900" lvl="1" marL="914400" rtl="0" algn="l">
              <a:spcBef>
                <a:spcPts val="0"/>
              </a:spcBef>
              <a:spcAft>
                <a:spcPts val="0"/>
              </a:spcAft>
              <a:buSzPts val="1800"/>
              <a:buChar char="•"/>
            </a:pPr>
            <a:r>
              <a:rPr lang="en-US" sz="1800"/>
              <a:t>For testing, we created 6 different types of watermarks</a:t>
            </a:r>
            <a:endParaRPr sz="1800"/>
          </a:p>
          <a:p>
            <a:pPr indent="-342900" lvl="2" marL="1371600" rtl="0" algn="l">
              <a:spcBef>
                <a:spcPts val="0"/>
              </a:spcBef>
              <a:spcAft>
                <a:spcPts val="0"/>
              </a:spcAft>
              <a:buSzPts val="1800"/>
              <a:buChar char="•"/>
            </a:pPr>
            <a:r>
              <a:rPr lang="en-US" sz="1800"/>
              <a:t>cursive, rotated, not rotated, small text, low image opacity, low text opacity.</a:t>
            </a:r>
            <a:endParaRPr b="1" sz="1800"/>
          </a:p>
        </p:txBody>
      </p:sp>
      <p:pic>
        <p:nvPicPr>
          <p:cNvPr id="135" name="Google Shape;135;p4"/>
          <p:cNvPicPr preferRelativeResize="0"/>
          <p:nvPr/>
        </p:nvPicPr>
        <p:blipFill>
          <a:blip r:embed="rId3">
            <a:alphaModFix/>
          </a:blip>
          <a:stretch>
            <a:fillRect/>
          </a:stretch>
        </p:blipFill>
        <p:spPr>
          <a:xfrm>
            <a:off x="3986675" y="4895951"/>
            <a:ext cx="1655625" cy="1655625"/>
          </a:xfrm>
          <a:prstGeom prst="rect">
            <a:avLst/>
          </a:prstGeom>
          <a:noFill/>
          <a:ln>
            <a:noFill/>
          </a:ln>
        </p:spPr>
      </p:pic>
      <p:pic>
        <p:nvPicPr>
          <p:cNvPr id="136" name="Google Shape;136;p4"/>
          <p:cNvPicPr preferRelativeResize="0"/>
          <p:nvPr/>
        </p:nvPicPr>
        <p:blipFill>
          <a:blip r:embed="rId4">
            <a:alphaModFix/>
          </a:blip>
          <a:stretch>
            <a:fillRect/>
          </a:stretch>
        </p:blipFill>
        <p:spPr>
          <a:xfrm>
            <a:off x="6171125" y="4895950"/>
            <a:ext cx="1655625" cy="16556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US"/>
              <a:t>Methods - Watermark Detection</a:t>
            </a:r>
            <a:endParaRPr/>
          </a:p>
        </p:txBody>
      </p:sp>
      <p:sp>
        <p:nvSpPr>
          <p:cNvPr id="142" name="Google Shape;142;p5"/>
          <p:cNvSpPr txBox="1"/>
          <p:nvPr>
            <p:ph idx="1" type="body"/>
          </p:nvPr>
        </p:nvSpPr>
        <p:spPr>
          <a:xfrm>
            <a:off x="838200" y="2011680"/>
            <a:ext cx="10515600" cy="416052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100000"/>
              </a:lnSpc>
              <a:spcBef>
                <a:spcPts val="0"/>
              </a:spcBef>
              <a:spcAft>
                <a:spcPts val="0"/>
              </a:spcAft>
              <a:buSzPts val="1800"/>
              <a:buChar char="•"/>
            </a:pPr>
            <a:r>
              <a:rPr lang="en-US"/>
              <a:t>UNET</a:t>
            </a:r>
            <a:endParaRPr/>
          </a:p>
          <a:p>
            <a:pPr indent="-342900" lvl="1" marL="914400" rtl="0" algn="l">
              <a:lnSpc>
                <a:spcPct val="100000"/>
              </a:lnSpc>
              <a:spcBef>
                <a:spcPts val="0"/>
              </a:spcBef>
              <a:spcAft>
                <a:spcPts val="0"/>
              </a:spcAft>
              <a:buSzPts val="1800"/>
              <a:buChar char="•"/>
            </a:pPr>
            <a:r>
              <a:rPr lang="en-US"/>
              <a:t>M</a:t>
            </a:r>
            <a:r>
              <a:rPr lang="en-US"/>
              <a:t>asks created for all watermarks</a:t>
            </a:r>
            <a:endParaRPr/>
          </a:p>
          <a:p>
            <a:pPr indent="-355600" lvl="2" marL="1371600" rtl="0" algn="l">
              <a:lnSpc>
                <a:spcPct val="100000"/>
              </a:lnSpc>
              <a:spcBef>
                <a:spcPts val="0"/>
              </a:spcBef>
              <a:spcAft>
                <a:spcPts val="0"/>
              </a:spcAft>
              <a:buSzPts val="2000"/>
              <a:buChar char="•"/>
            </a:pPr>
            <a:r>
              <a:rPr lang="en-US"/>
              <a:t>0 (black) = </a:t>
            </a:r>
            <a:r>
              <a:rPr b="1" lang="en-US">
                <a:solidFill>
                  <a:schemeClr val="accent2"/>
                </a:solidFill>
              </a:rPr>
              <a:t>no watermark</a:t>
            </a:r>
            <a:endParaRPr b="1">
              <a:solidFill>
                <a:schemeClr val="accent2"/>
              </a:solidFill>
            </a:endParaRPr>
          </a:p>
          <a:p>
            <a:pPr indent="-355600" lvl="2" marL="1371600" rtl="0" algn="l">
              <a:lnSpc>
                <a:spcPct val="100000"/>
              </a:lnSpc>
              <a:spcBef>
                <a:spcPts val="0"/>
              </a:spcBef>
              <a:spcAft>
                <a:spcPts val="0"/>
              </a:spcAft>
              <a:buSzPts val="2000"/>
              <a:buChar char="•"/>
            </a:pPr>
            <a:r>
              <a:rPr lang="en-US"/>
              <a:t>1 (white) = </a:t>
            </a:r>
            <a:r>
              <a:rPr b="1" lang="en-US">
                <a:solidFill>
                  <a:schemeClr val="accent2"/>
                </a:solidFill>
              </a:rPr>
              <a:t>watermark</a:t>
            </a:r>
            <a:endParaRPr/>
          </a:p>
          <a:p>
            <a:pPr indent="0" lvl="0" marL="1371600" rtl="0" algn="l">
              <a:lnSpc>
                <a:spcPct val="100000"/>
              </a:lnSpc>
              <a:spcBef>
                <a:spcPts val="0"/>
              </a:spcBef>
              <a:spcAft>
                <a:spcPts val="0"/>
              </a:spcAft>
              <a:buNone/>
            </a:pPr>
            <a:r>
              <a:t/>
            </a:r>
            <a:endParaRPr/>
          </a:p>
          <a:p>
            <a:pPr indent="0" lvl="0" marL="13716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US"/>
              <a:t>YOLO v8</a:t>
            </a:r>
            <a:endParaRPr/>
          </a:p>
          <a:p>
            <a:pPr indent="-317500" lvl="1" marL="914400" rtl="0" algn="l">
              <a:lnSpc>
                <a:spcPct val="100000"/>
              </a:lnSpc>
              <a:spcBef>
                <a:spcPts val="0"/>
              </a:spcBef>
              <a:spcAft>
                <a:spcPts val="0"/>
              </a:spcAft>
              <a:buClr>
                <a:schemeClr val="accent2"/>
              </a:buClr>
              <a:buSzPts val="1400"/>
              <a:buChar char="•"/>
            </a:pPr>
            <a:r>
              <a:rPr b="1" lang="en-US" sz="2000">
                <a:solidFill>
                  <a:schemeClr val="accent2"/>
                </a:solidFill>
              </a:rPr>
              <a:t>C</a:t>
            </a:r>
            <a:r>
              <a:rPr b="1" lang="en-US" sz="2000">
                <a:solidFill>
                  <a:schemeClr val="accent2"/>
                </a:solidFill>
              </a:rPr>
              <a:t>hosen method</a:t>
            </a:r>
            <a:endParaRPr b="1" sz="2000">
              <a:solidFill>
                <a:schemeClr val="accent2"/>
              </a:solidFill>
            </a:endParaRPr>
          </a:p>
          <a:p>
            <a:pPr indent="-317500" lvl="1" marL="914400" rtl="0" algn="l">
              <a:lnSpc>
                <a:spcPct val="100000"/>
              </a:lnSpc>
              <a:spcBef>
                <a:spcPts val="0"/>
              </a:spcBef>
              <a:spcAft>
                <a:spcPts val="0"/>
              </a:spcAft>
              <a:buSzPts val="1400"/>
              <a:buChar char="•"/>
            </a:pPr>
            <a:r>
              <a:rPr lang="en-US" sz="2000"/>
              <a:t>Pass through the image once</a:t>
            </a:r>
            <a:endParaRPr sz="2000"/>
          </a:p>
          <a:p>
            <a:pPr indent="-317500" lvl="1" marL="914400" rtl="0" algn="l">
              <a:lnSpc>
                <a:spcPct val="100000"/>
              </a:lnSpc>
              <a:spcBef>
                <a:spcPts val="0"/>
              </a:spcBef>
              <a:spcAft>
                <a:spcPts val="0"/>
              </a:spcAft>
              <a:buSzPts val="1400"/>
              <a:buChar char="•"/>
            </a:pPr>
            <a:r>
              <a:rPr lang="en-US" sz="2000"/>
              <a:t>Divide it into blocks</a:t>
            </a:r>
            <a:endParaRPr sz="2000"/>
          </a:p>
          <a:p>
            <a:pPr indent="-317500" lvl="1" marL="914400" rtl="0" algn="l">
              <a:lnSpc>
                <a:spcPct val="100000"/>
              </a:lnSpc>
              <a:spcBef>
                <a:spcPts val="0"/>
              </a:spcBef>
              <a:spcAft>
                <a:spcPts val="0"/>
              </a:spcAft>
              <a:buSzPts val="1400"/>
              <a:buChar char="•"/>
            </a:pPr>
            <a:r>
              <a:rPr lang="en-US" sz="2000"/>
              <a:t>Give a prediction score based on </a:t>
            </a:r>
            <a:endParaRPr sz="2000"/>
          </a:p>
          <a:p>
            <a:pPr indent="0" lvl="0" marL="914400" rtl="0" algn="l">
              <a:lnSpc>
                <a:spcPct val="100000"/>
              </a:lnSpc>
              <a:spcBef>
                <a:spcPts val="0"/>
              </a:spcBef>
              <a:spcAft>
                <a:spcPts val="0"/>
              </a:spcAft>
              <a:buNone/>
            </a:pPr>
            <a:r>
              <a:rPr lang="en-US" sz="2000"/>
              <a:t>how likely there is an object in</a:t>
            </a:r>
            <a:endParaRPr sz="2000"/>
          </a:p>
          <a:p>
            <a:pPr indent="0" lvl="0" marL="914400" rtl="0" algn="l">
              <a:lnSpc>
                <a:spcPct val="100000"/>
              </a:lnSpc>
              <a:spcBef>
                <a:spcPts val="0"/>
              </a:spcBef>
              <a:spcAft>
                <a:spcPts val="0"/>
              </a:spcAft>
              <a:buNone/>
            </a:pPr>
            <a:r>
              <a:rPr lang="en-US" sz="2000"/>
              <a:t>that block</a:t>
            </a:r>
            <a:endParaRPr sz="2000"/>
          </a:p>
        </p:txBody>
      </p:sp>
      <p:pic>
        <p:nvPicPr>
          <p:cNvPr id="143" name="Google Shape;143;p5"/>
          <p:cNvPicPr preferRelativeResize="0"/>
          <p:nvPr/>
        </p:nvPicPr>
        <p:blipFill>
          <a:blip r:embed="rId3">
            <a:alphaModFix/>
          </a:blip>
          <a:stretch>
            <a:fillRect/>
          </a:stretch>
        </p:blipFill>
        <p:spPr>
          <a:xfrm>
            <a:off x="7164750" y="1690688"/>
            <a:ext cx="1603075" cy="1603075"/>
          </a:xfrm>
          <a:prstGeom prst="rect">
            <a:avLst/>
          </a:prstGeom>
          <a:noFill/>
          <a:ln>
            <a:noFill/>
          </a:ln>
        </p:spPr>
      </p:pic>
      <p:pic>
        <p:nvPicPr>
          <p:cNvPr id="144" name="Google Shape;144;p5"/>
          <p:cNvPicPr preferRelativeResize="0"/>
          <p:nvPr/>
        </p:nvPicPr>
        <p:blipFill>
          <a:blip r:embed="rId4">
            <a:alphaModFix/>
          </a:blip>
          <a:stretch>
            <a:fillRect/>
          </a:stretch>
        </p:blipFill>
        <p:spPr>
          <a:xfrm>
            <a:off x="10060238" y="1690700"/>
            <a:ext cx="1603075" cy="1603075"/>
          </a:xfrm>
          <a:prstGeom prst="rect">
            <a:avLst/>
          </a:prstGeom>
          <a:noFill/>
          <a:ln>
            <a:noFill/>
          </a:ln>
        </p:spPr>
      </p:pic>
      <p:sp>
        <p:nvSpPr>
          <p:cNvPr id="145" name="Google Shape;145;p5"/>
          <p:cNvSpPr txBox="1"/>
          <p:nvPr/>
        </p:nvSpPr>
        <p:spPr>
          <a:xfrm>
            <a:off x="6566038" y="3293750"/>
            <a:ext cx="280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entury Gothic"/>
                <a:ea typeface="Century Gothic"/>
                <a:cs typeface="Century Gothic"/>
                <a:sym typeface="Century Gothic"/>
              </a:rPr>
              <a:t>original watermarked image</a:t>
            </a:r>
            <a:endParaRPr>
              <a:latin typeface="Century Gothic"/>
              <a:ea typeface="Century Gothic"/>
              <a:cs typeface="Century Gothic"/>
              <a:sym typeface="Century Gothic"/>
            </a:endParaRPr>
          </a:p>
        </p:txBody>
      </p:sp>
      <p:sp>
        <p:nvSpPr>
          <p:cNvPr id="146" name="Google Shape;146;p5"/>
          <p:cNvSpPr txBox="1"/>
          <p:nvPr/>
        </p:nvSpPr>
        <p:spPr>
          <a:xfrm>
            <a:off x="10060188" y="3290400"/>
            <a:ext cx="160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entury Gothic"/>
                <a:ea typeface="Century Gothic"/>
                <a:cs typeface="Century Gothic"/>
                <a:sym typeface="Century Gothic"/>
              </a:rPr>
              <a:t>masked</a:t>
            </a:r>
            <a:r>
              <a:rPr lang="en-US">
                <a:latin typeface="Century Gothic"/>
                <a:ea typeface="Century Gothic"/>
                <a:cs typeface="Century Gothic"/>
                <a:sym typeface="Century Gothic"/>
              </a:rPr>
              <a:t> watermark</a:t>
            </a:r>
            <a:endParaRPr>
              <a:latin typeface="Century Gothic"/>
              <a:ea typeface="Century Gothic"/>
              <a:cs typeface="Century Gothic"/>
              <a:sym typeface="Century Gothic"/>
            </a:endParaRPr>
          </a:p>
        </p:txBody>
      </p:sp>
      <p:sp>
        <p:nvSpPr>
          <p:cNvPr id="147" name="Google Shape;147;p5"/>
          <p:cNvSpPr txBox="1"/>
          <p:nvPr/>
        </p:nvSpPr>
        <p:spPr>
          <a:xfrm>
            <a:off x="10060200" y="6172200"/>
            <a:ext cx="1603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entury Gothic"/>
                <a:ea typeface="Century Gothic"/>
                <a:cs typeface="Century Gothic"/>
                <a:sym typeface="Century Gothic"/>
              </a:rPr>
              <a:t>bounded-box watermark</a:t>
            </a:r>
            <a:endParaRPr>
              <a:latin typeface="Century Gothic"/>
              <a:ea typeface="Century Gothic"/>
              <a:cs typeface="Century Gothic"/>
              <a:sym typeface="Century Gothic"/>
            </a:endParaRPr>
          </a:p>
        </p:txBody>
      </p:sp>
      <p:cxnSp>
        <p:nvCxnSpPr>
          <p:cNvPr id="148" name="Google Shape;148;p5"/>
          <p:cNvCxnSpPr>
            <a:stCxn id="143" idx="3"/>
            <a:endCxn id="144" idx="1"/>
          </p:cNvCxnSpPr>
          <p:nvPr/>
        </p:nvCxnSpPr>
        <p:spPr>
          <a:xfrm>
            <a:off x="8767825" y="2492225"/>
            <a:ext cx="1292400" cy="0"/>
          </a:xfrm>
          <a:prstGeom prst="straightConnector1">
            <a:avLst/>
          </a:prstGeom>
          <a:noFill/>
          <a:ln cap="flat" cmpd="sng" w="9525">
            <a:solidFill>
              <a:schemeClr val="dk2"/>
            </a:solidFill>
            <a:prstDash val="solid"/>
            <a:round/>
            <a:headEnd len="med" w="med" type="none"/>
            <a:tailEnd len="med" w="med" type="stealth"/>
          </a:ln>
        </p:spPr>
      </p:cxnSp>
      <p:cxnSp>
        <p:nvCxnSpPr>
          <p:cNvPr id="149" name="Google Shape;149;p5"/>
          <p:cNvCxnSpPr>
            <a:stCxn id="150" idx="3"/>
            <a:endCxn id="151" idx="1"/>
          </p:cNvCxnSpPr>
          <p:nvPr/>
        </p:nvCxnSpPr>
        <p:spPr>
          <a:xfrm>
            <a:off x="8767825" y="5370663"/>
            <a:ext cx="1292400" cy="0"/>
          </a:xfrm>
          <a:prstGeom prst="straightConnector1">
            <a:avLst/>
          </a:prstGeom>
          <a:noFill/>
          <a:ln cap="flat" cmpd="sng" w="9525">
            <a:solidFill>
              <a:schemeClr val="dk2"/>
            </a:solidFill>
            <a:prstDash val="solid"/>
            <a:round/>
            <a:headEnd len="med" w="med" type="none"/>
            <a:tailEnd len="med" w="med" type="stealth"/>
          </a:ln>
        </p:spPr>
      </p:cxnSp>
      <p:sp>
        <p:nvSpPr>
          <p:cNvPr id="152" name="Google Shape;152;p5"/>
          <p:cNvSpPr txBox="1"/>
          <p:nvPr/>
        </p:nvSpPr>
        <p:spPr>
          <a:xfrm>
            <a:off x="6566038" y="6172188"/>
            <a:ext cx="280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entury Gothic"/>
                <a:ea typeface="Century Gothic"/>
                <a:cs typeface="Century Gothic"/>
                <a:sym typeface="Century Gothic"/>
              </a:rPr>
              <a:t>original watermarked image</a:t>
            </a:r>
            <a:endParaRPr>
              <a:latin typeface="Century Gothic"/>
              <a:ea typeface="Century Gothic"/>
              <a:cs typeface="Century Gothic"/>
              <a:sym typeface="Century Gothic"/>
            </a:endParaRPr>
          </a:p>
        </p:txBody>
      </p:sp>
      <p:pic>
        <p:nvPicPr>
          <p:cNvPr id="153" name="Google Shape;153;p5"/>
          <p:cNvPicPr preferRelativeResize="0"/>
          <p:nvPr/>
        </p:nvPicPr>
        <p:blipFill>
          <a:blip r:embed="rId5">
            <a:alphaModFix/>
          </a:blip>
          <a:stretch>
            <a:fillRect/>
          </a:stretch>
        </p:blipFill>
        <p:spPr>
          <a:xfrm>
            <a:off x="10060200" y="4569125"/>
            <a:ext cx="1603075" cy="1603075"/>
          </a:xfrm>
          <a:prstGeom prst="rect">
            <a:avLst/>
          </a:prstGeom>
          <a:noFill/>
          <a:ln>
            <a:noFill/>
          </a:ln>
        </p:spPr>
      </p:pic>
      <p:pic>
        <p:nvPicPr>
          <p:cNvPr id="154" name="Google Shape;154;p5"/>
          <p:cNvPicPr preferRelativeResize="0"/>
          <p:nvPr/>
        </p:nvPicPr>
        <p:blipFill>
          <a:blip r:embed="rId6">
            <a:alphaModFix/>
          </a:blip>
          <a:stretch>
            <a:fillRect/>
          </a:stretch>
        </p:blipFill>
        <p:spPr>
          <a:xfrm>
            <a:off x="7164750" y="4569125"/>
            <a:ext cx="1603075" cy="1603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19f7a0c54a_0_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US"/>
              <a:t>Results - Watermark Detection</a:t>
            </a:r>
            <a:endParaRPr/>
          </a:p>
        </p:txBody>
      </p:sp>
      <p:sp>
        <p:nvSpPr>
          <p:cNvPr id="160" name="Google Shape;160;g219f7a0c54a_0_11"/>
          <p:cNvSpPr txBox="1"/>
          <p:nvPr>
            <p:ph idx="1" type="body"/>
          </p:nvPr>
        </p:nvSpPr>
        <p:spPr>
          <a:xfrm>
            <a:off x="838200" y="2011680"/>
            <a:ext cx="10515600" cy="41604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en-US"/>
              <a:t>UNet performed poorly</a:t>
            </a:r>
            <a:endParaRPr/>
          </a:p>
          <a:p>
            <a:pPr indent="-342900" lvl="1" marL="914400" rtl="0" algn="l">
              <a:lnSpc>
                <a:spcPct val="100000"/>
              </a:lnSpc>
              <a:spcBef>
                <a:spcPts val="0"/>
              </a:spcBef>
              <a:spcAft>
                <a:spcPts val="0"/>
              </a:spcAft>
              <a:buSzPts val="1800"/>
              <a:buChar char="•"/>
            </a:pPr>
            <a:r>
              <a:rPr lang="en-US" sz="1800"/>
              <a:t>M</a:t>
            </a:r>
            <a:r>
              <a:rPr lang="en-US" sz="1800"/>
              <a:t>ostly black → loss function low</a:t>
            </a:r>
            <a:endParaRPr sz="18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US"/>
              <a:t>YOLO v8 performed well</a:t>
            </a:r>
            <a:endParaRPr/>
          </a:p>
          <a:p>
            <a:pPr indent="-342900" lvl="1" marL="914400" rtl="0" algn="l">
              <a:lnSpc>
                <a:spcPct val="100000"/>
              </a:lnSpc>
              <a:spcBef>
                <a:spcPts val="0"/>
              </a:spcBef>
              <a:spcAft>
                <a:spcPts val="0"/>
              </a:spcAft>
              <a:buSzPts val="1800"/>
              <a:buChar char="•"/>
            </a:pPr>
            <a:r>
              <a:rPr lang="en-US" sz="1800"/>
              <a:t>H</a:t>
            </a:r>
            <a:r>
              <a:rPr lang="en-US" sz="1800"/>
              <a:t>igh accuracy on watermark bounding boxes</a:t>
            </a:r>
            <a:endParaRPr sz="1800"/>
          </a:p>
        </p:txBody>
      </p:sp>
      <p:pic>
        <p:nvPicPr>
          <p:cNvPr id="161" name="Google Shape;161;g219f7a0c54a_0_11"/>
          <p:cNvPicPr preferRelativeResize="0"/>
          <p:nvPr/>
        </p:nvPicPr>
        <p:blipFill rotWithShape="1">
          <a:blip r:embed="rId3">
            <a:alphaModFix/>
          </a:blip>
          <a:srcRect b="89836" l="9687" r="8905" t="0"/>
          <a:stretch/>
        </p:blipFill>
        <p:spPr>
          <a:xfrm>
            <a:off x="7884375" y="1323150"/>
            <a:ext cx="3086100" cy="1828800"/>
          </a:xfrm>
          <a:prstGeom prst="rect">
            <a:avLst/>
          </a:prstGeom>
          <a:noFill/>
          <a:ln>
            <a:noFill/>
          </a:ln>
        </p:spPr>
      </p:pic>
      <p:pic>
        <p:nvPicPr>
          <p:cNvPr id="162" name="Google Shape;162;g219f7a0c54a_0_11"/>
          <p:cNvPicPr preferRelativeResize="0"/>
          <p:nvPr/>
        </p:nvPicPr>
        <p:blipFill rotWithShape="1">
          <a:blip r:embed="rId4">
            <a:alphaModFix/>
          </a:blip>
          <a:srcRect b="0" l="1565" r="0" t="0"/>
          <a:stretch/>
        </p:blipFill>
        <p:spPr>
          <a:xfrm>
            <a:off x="2309800" y="4605338"/>
            <a:ext cx="3324225" cy="1693275"/>
          </a:xfrm>
          <a:prstGeom prst="rect">
            <a:avLst/>
          </a:prstGeom>
          <a:noFill/>
          <a:ln>
            <a:noFill/>
          </a:ln>
        </p:spPr>
      </p:pic>
      <p:pic>
        <p:nvPicPr>
          <p:cNvPr id="163" name="Google Shape;163;g219f7a0c54a_0_11"/>
          <p:cNvPicPr preferRelativeResize="0"/>
          <p:nvPr/>
        </p:nvPicPr>
        <p:blipFill>
          <a:blip r:embed="rId5">
            <a:alphaModFix/>
          </a:blip>
          <a:stretch>
            <a:fillRect/>
          </a:stretch>
        </p:blipFill>
        <p:spPr>
          <a:xfrm>
            <a:off x="7243775" y="4469788"/>
            <a:ext cx="1828800" cy="1828800"/>
          </a:xfrm>
          <a:prstGeom prst="rect">
            <a:avLst/>
          </a:prstGeom>
          <a:noFill/>
          <a:ln>
            <a:noFill/>
          </a:ln>
        </p:spPr>
      </p:pic>
      <p:sp>
        <p:nvSpPr>
          <p:cNvPr id="164" name="Google Shape;164;g219f7a0c54a_0_11"/>
          <p:cNvSpPr txBox="1"/>
          <p:nvPr/>
        </p:nvSpPr>
        <p:spPr>
          <a:xfrm>
            <a:off x="6753225" y="3151950"/>
            <a:ext cx="534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200">
                <a:latin typeface="Century Gothic"/>
                <a:ea typeface="Century Gothic"/>
                <a:cs typeface="Century Gothic"/>
                <a:sym typeface="Century Gothic"/>
              </a:rPr>
              <a:t>UNet Predictions: Leftmost column: Watermarked images, Middle column: Watermark masks, Rightmost column: Predictions</a:t>
            </a:r>
            <a:endParaRPr sz="1200">
              <a:latin typeface="Century Gothic"/>
              <a:ea typeface="Century Gothic"/>
              <a:cs typeface="Century Gothic"/>
              <a:sym typeface="Century Gothic"/>
            </a:endParaRPr>
          </a:p>
        </p:txBody>
      </p:sp>
      <p:sp>
        <p:nvSpPr>
          <p:cNvPr id="165" name="Google Shape;165;g219f7a0c54a_0_11"/>
          <p:cNvSpPr txBox="1"/>
          <p:nvPr/>
        </p:nvSpPr>
        <p:spPr>
          <a:xfrm>
            <a:off x="2309800" y="6298600"/>
            <a:ext cx="332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entury Gothic"/>
                <a:ea typeface="Century Gothic"/>
                <a:cs typeface="Century Gothic"/>
                <a:sym typeface="Century Gothic"/>
              </a:rPr>
              <a:t>YOLO V8 Training Metrics Graph</a:t>
            </a:r>
            <a:endParaRPr>
              <a:latin typeface="Century Gothic"/>
              <a:ea typeface="Century Gothic"/>
              <a:cs typeface="Century Gothic"/>
              <a:sym typeface="Century Gothic"/>
            </a:endParaRPr>
          </a:p>
        </p:txBody>
      </p:sp>
      <p:sp>
        <p:nvSpPr>
          <p:cNvPr id="166" name="Google Shape;166;g219f7a0c54a_0_11"/>
          <p:cNvSpPr txBox="1"/>
          <p:nvPr/>
        </p:nvSpPr>
        <p:spPr>
          <a:xfrm>
            <a:off x="6386525" y="6298600"/>
            <a:ext cx="354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entury Gothic"/>
                <a:ea typeface="Century Gothic"/>
                <a:cs typeface="Century Gothic"/>
                <a:sym typeface="Century Gothic"/>
              </a:rPr>
              <a:t>Test Image with Predicted Watermark</a:t>
            </a:r>
            <a:endParaRPr>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1d6d73f36c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US"/>
              <a:t>Results - Watermark Detection</a:t>
            </a:r>
            <a:br>
              <a:rPr lang="en-US"/>
            </a:br>
            <a:r>
              <a:rPr lang="en-US"/>
              <a:t>Mask Detection</a:t>
            </a:r>
            <a:endParaRPr/>
          </a:p>
        </p:txBody>
      </p:sp>
      <p:sp>
        <p:nvSpPr>
          <p:cNvPr id="172" name="Google Shape;172;g21d6d73f36c_0_0"/>
          <p:cNvSpPr txBox="1"/>
          <p:nvPr>
            <p:ph idx="1" type="body"/>
          </p:nvPr>
        </p:nvSpPr>
        <p:spPr>
          <a:xfrm>
            <a:off x="838200" y="2011680"/>
            <a:ext cx="10515600" cy="41604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en-US"/>
              <a:t>U2Net detection for masks</a:t>
            </a:r>
            <a:br>
              <a:rPr lang="en-US"/>
            </a:br>
            <a:r>
              <a:rPr lang="en-US"/>
              <a:t>above bounding boxes predicted</a:t>
            </a:r>
            <a:br>
              <a:rPr lang="en-US"/>
            </a:br>
            <a:r>
              <a:rPr lang="en-US"/>
              <a:t>by YOLO</a:t>
            </a:r>
            <a:endParaRPr sz="1800"/>
          </a:p>
        </p:txBody>
      </p:sp>
      <p:sp>
        <p:nvSpPr>
          <p:cNvPr id="173" name="Google Shape;173;g21d6d73f36c_0_0"/>
          <p:cNvSpPr txBox="1"/>
          <p:nvPr/>
        </p:nvSpPr>
        <p:spPr>
          <a:xfrm>
            <a:off x="6753225" y="3151950"/>
            <a:ext cx="534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latin typeface="Century Gothic"/>
              <a:ea typeface="Century Gothic"/>
              <a:cs typeface="Century Gothic"/>
              <a:sym typeface="Century Gothic"/>
            </a:endParaRPr>
          </a:p>
        </p:txBody>
      </p:sp>
      <p:sp>
        <p:nvSpPr>
          <p:cNvPr id="174" name="Google Shape;174;g21d6d73f36c_0_0"/>
          <p:cNvSpPr txBox="1"/>
          <p:nvPr/>
        </p:nvSpPr>
        <p:spPr>
          <a:xfrm>
            <a:off x="2309800" y="6298600"/>
            <a:ext cx="3324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entury Gothic"/>
                <a:ea typeface="Century Gothic"/>
                <a:cs typeface="Century Gothic"/>
                <a:sym typeface="Century Gothic"/>
              </a:rPr>
              <a:t>U2Net Training</a:t>
            </a:r>
            <a:endParaRPr>
              <a:latin typeface="Century Gothic"/>
              <a:ea typeface="Century Gothic"/>
              <a:cs typeface="Century Gothic"/>
              <a:sym typeface="Century Gothic"/>
            </a:endParaRPr>
          </a:p>
        </p:txBody>
      </p:sp>
      <p:sp>
        <p:nvSpPr>
          <p:cNvPr id="175" name="Google Shape;175;g21d6d73f36c_0_0"/>
          <p:cNvSpPr txBox="1"/>
          <p:nvPr/>
        </p:nvSpPr>
        <p:spPr>
          <a:xfrm>
            <a:off x="6386525" y="4774500"/>
            <a:ext cx="2660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entury Gothic"/>
                <a:ea typeface="Century Gothic"/>
                <a:cs typeface="Century Gothic"/>
                <a:sym typeface="Century Gothic"/>
              </a:rPr>
              <a:t>Predicted watermark Masks</a:t>
            </a:r>
            <a:endParaRPr>
              <a:latin typeface="Century Gothic"/>
              <a:ea typeface="Century Gothic"/>
              <a:cs typeface="Century Gothic"/>
              <a:sym typeface="Century Gothic"/>
            </a:endParaRPr>
          </a:p>
        </p:txBody>
      </p:sp>
      <p:pic>
        <p:nvPicPr>
          <p:cNvPr id="176" name="Google Shape;176;g21d6d73f36c_0_0"/>
          <p:cNvPicPr preferRelativeResize="0"/>
          <p:nvPr/>
        </p:nvPicPr>
        <p:blipFill>
          <a:blip r:embed="rId3">
            <a:alphaModFix/>
          </a:blip>
          <a:stretch>
            <a:fillRect/>
          </a:stretch>
        </p:blipFill>
        <p:spPr>
          <a:xfrm>
            <a:off x="9047025" y="946350"/>
            <a:ext cx="2436250" cy="5911649"/>
          </a:xfrm>
          <a:prstGeom prst="rect">
            <a:avLst/>
          </a:prstGeom>
          <a:noFill/>
          <a:ln>
            <a:noFill/>
          </a:ln>
        </p:spPr>
      </p:pic>
      <p:pic>
        <p:nvPicPr>
          <p:cNvPr id="177" name="Google Shape;177;g21d6d73f36c_0_0"/>
          <p:cNvPicPr preferRelativeResize="0"/>
          <p:nvPr/>
        </p:nvPicPr>
        <p:blipFill>
          <a:blip r:embed="rId4">
            <a:alphaModFix/>
          </a:blip>
          <a:stretch>
            <a:fillRect/>
          </a:stretch>
        </p:blipFill>
        <p:spPr>
          <a:xfrm>
            <a:off x="1300200" y="3377450"/>
            <a:ext cx="4827774" cy="2921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1d6d73f36c_0_3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US"/>
              <a:t>Results - Watermark Detection</a:t>
            </a:r>
            <a:br>
              <a:rPr lang="en-US"/>
            </a:br>
            <a:r>
              <a:rPr lang="en-US"/>
              <a:t>Mask Detection</a:t>
            </a:r>
            <a:endParaRPr/>
          </a:p>
        </p:txBody>
      </p:sp>
      <p:sp>
        <p:nvSpPr>
          <p:cNvPr id="183" name="Google Shape;183;g21d6d73f36c_0_32"/>
          <p:cNvSpPr txBox="1"/>
          <p:nvPr>
            <p:ph idx="1" type="body"/>
          </p:nvPr>
        </p:nvSpPr>
        <p:spPr>
          <a:xfrm>
            <a:off x="838200" y="2011680"/>
            <a:ext cx="10515600" cy="41604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en-US"/>
              <a:t>U2Net detection</a:t>
            </a:r>
            <a:endParaRPr sz="1800"/>
          </a:p>
        </p:txBody>
      </p:sp>
      <p:sp>
        <p:nvSpPr>
          <p:cNvPr id="184" name="Google Shape;184;g21d6d73f36c_0_32"/>
          <p:cNvSpPr txBox="1"/>
          <p:nvPr/>
        </p:nvSpPr>
        <p:spPr>
          <a:xfrm>
            <a:off x="6753225" y="3151950"/>
            <a:ext cx="5348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1200">
              <a:latin typeface="Century Gothic"/>
              <a:ea typeface="Century Gothic"/>
              <a:cs typeface="Century Gothic"/>
              <a:sym typeface="Century Gothic"/>
            </a:endParaRPr>
          </a:p>
        </p:txBody>
      </p:sp>
      <p:pic>
        <p:nvPicPr>
          <p:cNvPr id="185" name="Google Shape;185;g21d6d73f36c_0_32"/>
          <p:cNvPicPr preferRelativeResize="0"/>
          <p:nvPr/>
        </p:nvPicPr>
        <p:blipFill rotWithShape="1">
          <a:blip r:embed="rId3">
            <a:alphaModFix/>
          </a:blip>
          <a:srcRect b="0" l="0" r="0" t="49305"/>
          <a:stretch/>
        </p:blipFill>
        <p:spPr>
          <a:xfrm>
            <a:off x="6967525" y="2450300"/>
            <a:ext cx="1738325" cy="3864653"/>
          </a:xfrm>
          <a:prstGeom prst="rect">
            <a:avLst/>
          </a:prstGeom>
          <a:noFill/>
          <a:ln>
            <a:noFill/>
          </a:ln>
        </p:spPr>
      </p:pic>
      <p:pic>
        <p:nvPicPr>
          <p:cNvPr id="186" name="Google Shape;186;g21d6d73f36c_0_32"/>
          <p:cNvPicPr preferRelativeResize="0"/>
          <p:nvPr/>
        </p:nvPicPr>
        <p:blipFill rotWithShape="1">
          <a:blip r:embed="rId3">
            <a:alphaModFix/>
          </a:blip>
          <a:srcRect b="49305" l="0" r="0" t="0"/>
          <a:stretch/>
        </p:blipFill>
        <p:spPr>
          <a:xfrm>
            <a:off x="3133725" y="2738425"/>
            <a:ext cx="1738325" cy="38646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219f7a0c54a_0_3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entury Gothic"/>
              <a:buNone/>
            </a:pPr>
            <a:r>
              <a:rPr lang="en-US"/>
              <a:t>Methods - Watermark Removal</a:t>
            </a:r>
            <a:endParaRPr/>
          </a:p>
        </p:txBody>
      </p:sp>
      <p:sp>
        <p:nvSpPr>
          <p:cNvPr id="192" name="Google Shape;192;g219f7a0c54a_0_38"/>
          <p:cNvSpPr txBox="1"/>
          <p:nvPr>
            <p:ph idx="1" type="body"/>
          </p:nvPr>
        </p:nvSpPr>
        <p:spPr>
          <a:xfrm>
            <a:off x="838200" y="2011680"/>
            <a:ext cx="10515600" cy="4160400"/>
          </a:xfrm>
          <a:prstGeom prst="rect">
            <a:avLst/>
          </a:prstGeom>
          <a:noFill/>
          <a:ln>
            <a:noFill/>
          </a:ln>
        </p:spPr>
        <p:txBody>
          <a:bodyPr anchorCtr="0" anchor="t" bIns="45700" lIns="91425" spcFirstLastPara="1" rIns="91425" wrap="square" tIns="45700">
            <a:normAutofit/>
          </a:bodyPr>
          <a:lstStyle/>
          <a:p>
            <a:pPr indent="-342900" lvl="0" marL="457200" rtl="0" algn="l">
              <a:lnSpc>
                <a:spcPct val="100000"/>
              </a:lnSpc>
              <a:spcBef>
                <a:spcPts val="0"/>
              </a:spcBef>
              <a:spcAft>
                <a:spcPts val="0"/>
              </a:spcAft>
              <a:buSzPts val="1800"/>
              <a:buChar char="•"/>
            </a:pPr>
            <a:r>
              <a:rPr lang="en-US"/>
              <a:t>Generative Adversarial Networks</a:t>
            </a:r>
            <a:endParaRPr/>
          </a:p>
          <a:p>
            <a:pPr indent="-342900" lvl="1" marL="914400" rtl="0" algn="l">
              <a:spcBef>
                <a:spcPts val="0"/>
              </a:spcBef>
              <a:spcAft>
                <a:spcPts val="0"/>
              </a:spcAft>
              <a:buSzPts val="1800"/>
              <a:buChar char="•"/>
            </a:pPr>
            <a:r>
              <a:rPr b="1" lang="en-US" sz="2000">
                <a:solidFill>
                  <a:schemeClr val="accent2"/>
                </a:solidFill>
              </a:rPr>
              <a:t>C</a:t>
            </a:r>
            <a:r>
              <a:rPr b="1" lang="en-US" sz="2000">
                <a:solidFill>
                  <a:schemeClr val="accent2"/>
                </a:solidFill>
              </a:rPr>
              <a:t>hosen method</a:t>
            </a:r>
            <a:endParaRPr sz="1800"/>
          </a:p>
          <a:p>
            <a:pPr indent="-342900" lvl="1" marL="914400" rtl="0" algn="l">
              <a:lnSpc>
                <a:spcPct val="100000"/>
              </a:lnSpc>
              <a:spcBef>
                <a:spcPts val="0"/>
              </a:spcBef>
              <a:spcAft>
                <a:spcPts val="0"/>
              </a:spcAft>
              <a:buSzPts val="1800"/>
              <a:buChar char="•"/>
            </a:pPr>
            <a:r>
              <a:rPr lang="en-US" sz="1800"/>
              <a:t>Hourglass (encoder-decoder) architecture</a:t>
            </a:r>
            <a:endParaRPr sz="1800"/>
          </a:p>
          <a:p>
            <a:pPr indent="-342900" lvl="1" marL="914400" rtl="0" algn="l">
              <a:lnSpc>
                <a:spcPct val="100000"/>
              </a:lnSpc>
              <a:spcBef>
                <a:spcPts val="0"/>
              </a:spcBef>
              <a:spcAft>
                <a:spcPts val="0"/>
              </a:spcAft>
              <a:buSzPts val="1800"/>
              <a:buChar char="•"/>
            </a:pPr>
            <a:r>
              <a:rPr lang="en-US" sz="1800"/>
              <a:t>Forget the black pixels, relearn (predict the pixel values)</a:t>
            </a:r>
            <a:endParaRPr sz="1800"/>
          </a:p>
          <a:p>
            <a:pPr indent="0" lvl="0" marL="914400" rtl="0" algn="l">
              <a:lnSpc>
                <a:spcPct val="100000"/>
              </a:lnSpc>
              <a:spcBef>
                <a:spcPts val="0"/>
              </a:spcBef>
              <a:spcAft>
                <a:spcPts val="0"/>
              </a:spcAft>
              <a:buNone/>
            </a:pPr>
            <a:r>
              <a:rPr lang="en-US" sz="1800"/>
              <a:t>the marked pixels in the decoder part</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0" lvl="0" marL="0" rtl="0" algn="l">
              <a:lnSpc>
                <a:spcPct val="100000"/>
              </a:lnSpc>
              <a:spcBef>
                <a:spcPts val="0"/>
              </a:spcBef>
              <a:spcAft>
                <a:spcPts val="0"/>
              </a:spcAft>
              <a:buNone/>
            </a:pPr>
            <a:r>
              <a:t/>
            </a:r>
            <a:endParaRPr sz="1800"/>
          </a:p>
          <a:p>
            <a:pPr indent="-406400" lvl="0" marL="457200" rtl="0" algn="l">
              <a:lnSpc>
                <a:spcPct val="100000"/>
              </a:lnSpc>
              <a:spcBef>
                <a:spcPts val="0"/>
              </a:spcBef>
              <a:spcAft>
                <a:spcPts val="0"/>
              </a:spcAft>
              <a:buSzPts val="2800"/>
              <a:buChar char="•"/>
            </a:pPr>
            <a:r>
              <a:rPr lang="en-US"/>
              <a:t>Autoencoder</a:t>
            </a:r>
            <a:endParaRPr/>
          </a:p>
          <a:p>
            <a:pPr indent="-342900" lvl="1" marL="914400" rtl="0" algn="l">
              <a:lnSpc>
                <a:spcPct val="100000"/>
              </a:lnSpc>
              <a:spcBef>
                <a:spcPts val="0"/>
              </a:spcBef>
              <a:spcAft>
                <a:spcPts val="0"/>
              </a:spcAft>
              <a:buSzPts val="1800"/>
              <a:buChar char="•"/>
            </a:pPr>
            <a:r>
              <a:rPr lang="en-US" sz="1800"/>
              <a:t>Convolutions and ReLU in the encoder(4 layers deep)</a:t>
            </a:r>
            <a:endParaRPr sz="1800"/>
          </a:p>
          <a:p>
            <a:pPr indent="-342900" lvl="1" marL="914400" rtl="0" algn="l">
              <a:lnSpc>
                <a:spcPct val="100000"/>
              </a:lnSpc>
              <a:spcBef>
                <a:spcPts val="0"/>
              </a:spcBef>
              <a:spcAft>
                <a:spcPts val="0"/>
              </a:spcAft>
              <a:buSzPts val="1800"/>
              <a:buChar char="•"/>
            </a:pPr>
            <a:r>
              <a:rPr lang="en-US" sz="1800"/>
              <a:t>Deconvolutions and ReLU in the decoder(4 layers deep)</a:t>
            </a:r>
            <a:endParaRPr sz="1800"/>
          </a:p>
        </p:txBody>
      </p:sp>
      <p:pic>
        <p:nvPicPr>
          <p:cNvPr id="193" name="Google Shape;193;g219f7a0c54a_0_38"/>
          <p:cNvPicPr preferRelativeResize="0"/>
          <p:nvPr/>
        </p:nvPicPr>
        <p:blipFill rotWithShape="1">
          <a:blip r:embed="rId3">
            <a:alphaModFix/>
          </a:blip>
          <a:srcRect b="4056" l="0" r="0" t="3548"/>
          <a:stretch/>
        </p:blipFill>
        <p:spPr>
          <a:xfrm>
            <a:off x="8324850" y="1690825"/>
            <a:ext cx="3028950" cy="1914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rushVTI">
  <a:themeElements>
    <a:clrScheme name="AnalogousFromDarkSeedLeftStep">
      <a:dk1>
        <a:srgbClr val="000000"/>
      </a:dk1>
      <a:lt1>
        <a:srgbClr val="FFFFFF"/>
      </a:lt1>
      <a:dk2>
        <a:srgbClr val="291F38"/>
      </a:dk2>
      <a:lt2>
        <a:srgbClr val="E2E8E2"/>
      </a:lt2>
      <a:accent1>
        <a:srgbClr val="DA36D0"/>
      </a:accent1>
      <a:accent2>
        <a:srgbClr val="8D24C8"/>
      </a:accent2>
      <a:accent3>
        <a:srgbClr val="5B36DA"/>
      </a:accent3>
      <a:accent4>
        <a:srgbClr val="2444C8"/>
      </a:accent4>
      <a:accent5>
        <a:srgbClr val="369ADA"/>
      </a:accent5>
      <a:accent6>
        <a:srgbClr val="21B6B2"/>
      </a:accent6>
      <a:hlink>
        <a:srgbClr val="3F78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ushVTI">
  <a:themeElements>
    <a:clrScheme name="AnalogousFromDarkSeedLeftStep">
      <a:dk1>
        <a:srgbClr val="000000"/>
      </a:dk1>
      <a:lt1>
        <a:srgbClr val="FFFFFF"/>
      </a:lt1>
      <a:dk2>
        <a:srgbClr val="291F38"/>
      </a:dk2>
      <a:lt2>
        <a:srgbClr val="E2E8E2"/>
      </a:lt2>
      <a:accent1>
        <a:srgbClr val="DA36D0"/>
      </a:accent1>
      <a:accent2>
        <a:srgbClr val="8D24C8"/>
      </a:accent2>
      <a:accent3>
        <a:srgbClr val="5B36DA"/>
      </a:accent3>
      <a:accent4>
        <a:srgbClr val="2444C8"/>
      </a:accent4>
      <a:accent5>
        <a:srgbClr val="369ADA"/>
      </a:accent5>
      <a:accent6>
        <a:srgbClr val="21B6B2"/>
      </a:accent6>
      <a:hlink>
        <a:srgbClr val="3F78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2023-04-20T06:26:53Z</dcterms:created>
  <dc:creator>Zuy Pham (Student)</dc:creator>
</cp:coreProperties>
</file>